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60" r:id="rId2"/>
    <p:sldId id="379" r:id="rId3"/>
    <p:sldId id="381" r:id="rId4"/>
    <p:sldId id="394" r:id="rId5"/>
    <p:sldId id="395" r:id="rId6"/>
    <p:sldId id="396" r:id="rId7"/>
    <p:sldId id="397" r:id="rId8"/>
    <p:sldId id="398" r:id="rId9"/>
    <p:sldId id="401" r:id="rId10"/>
    <p:sldId id="382" r:id="rId11"/>
    <p:sldId id="383" r:id="rId12"/>
    <p:sldId id="403" r:id="rId13"/>
    <p:sldId id="385" r:id="rId14"/>
    <p:sldId id="386" r:id="rId15"/>
    <p:sldId id="387" r:id="rId16"/>
    <p:sldId id="388" r:id="rId17"/>
    <p:sldId id="389" r:id="rId18"/>
    <p:sldId id="390" r:id="rId19"/>
    <p:sldId id="402" r:id="rId20"/>
    <p:sldId id="399" r:id="rId21"/>
    <p:sldId id="400" r:id="rId22"/>
    <p:sldId id="393" r:id="rId23"/>
    <p:sldId id="36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ying Zhu" initials="W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DAF88"/>
    <a:srgbClr val="1D2529"/>
    <a:srgbClr val="2B373F"/>
    <a:srgbClr val="0096CD"/>
    <a:srgbClr val="556E7D"/>
    <a:srgbClr val="256754"/>
    <a:srgbClr val="64D2AA"/>
    <a:srgbClr val="99BE3C"/>
    <a:srgbClr val="EAEAEA"/>
    <a:srgbClr val="009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433"/>
  </p:normalViewPr>
  <p:slideViewPr>
    <p:cSldViewPr snapToObjects="1">
      <p:cViewPr varScale="1">
        <p:scale>
          <a:sx n="61" d="100"/>
          <a:sy n="61" d="100"/>
        </p:scale>
        <p:origin x="58" y="197"/>
      </p:cViewPr>
      <p:guideLst/>
    </p:cSldViewPr>
  </p:slideViewPr>
  <p:outlineViewPr>
    <p:cViewPr>
      <p:scale>
        <a:sx n="33" d="100"/>
        <a:sy n="33" d="100"/>
      </p:scale>
      <p:origin x="0" y="-293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&#65279;<?xml version="1.0" encoding="UTF-8" standalone="yes"?>
<Relationships xmlns="http://schemas.openxmlformats.org/package/2006/relationships">
  <Relationship Id="rId26" Type="http://schemas.openxmlformats.org/officeDocument/2006/relationships/commentAuthors" Target="commentAuthors.xml" />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notesMaster" Target="notesMasters/notesMaster1.xml" />
  <Relationship Id="rId29" Type="http://schemas.openxmlformats.org/officeDocument/2006/relationships/theme" Target="theme/theme1.xml" />
  <Relationship Id="rId1" Type="http://schemas.openxmlformats.org/officeDocument/2006/relationships/slideMaster" Target="slideMasters/slideMaster1.xml" />
  <Relationship Id="rId28" Type="http://schemas.openxmlformats.org/officeDocument/2006/relationships/viewProps" Target="viewProps.xml" />
  <Relationship Id="rId27" Type="http://schemas.openxmlformats.org/officeDocument/2006/relationships/presProps" Target="presProps.xml" />
  <Relationship Id="rId30" Type="http://schemas.openxmlformats.org/officeDocument/2006/relationships/tableStyles" Target="tableStyle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CCDB36-039D-1C4C-A35B-7671275203E6}" type="datetimeFigureOut">
              <a:rPr lang="en-US" smtClean="0"/>
              <a:t>09/11/2017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E0C098-DAE3-6C46-B223-F805D61D532E}" type="slidenum">
              <a:rPr lang="en-US" smtClean="0"/>
              <a:t>‹#›</a:t>
            </a:fld>
            <a:endParaRPr lang="en-US" dirty="0"/>
          </a:p>
        </p:txBody>
      </p:sp>
    </p:spTree>
    <p:extLst>
      <p:ext uri="{BB962C8B-B14F-4D97-AF65-F5344CB8AC3E}">
        <p14:creationId xmlns:p14="http://schemas.microsoft.com/office/powerpoint/2010/main" val="65552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2.jpeg" />
  <Relationship Id="rId1" Type="http://schemas.openxmlformats.org/officeDocument/2006/relationships/slideMaster" Target="../slideMasters/slideMaster1.xml" />
  <Relationship Id="rId4" Type="http://schemas.openxmlformats.org/officeDocument/2006/relationships/image" Target="../media/image3.png" />
</Relationships>
</file>

<file path=ppt/slideLayouts/_rels/slideLayout10.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21.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22.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23.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2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25.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26.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2.jpeg" />
  <Relationship Id="rId1" Type="http://schemas.openxmlformats.org/officeDocument/2006/relationships/slideMaster" Target="../slideMasters/slideMaster1.xml" />
  <Relationship Id="rId4" Type="http://schemas.openxmlformats.org/officeDocument/2006/relationships/image" Target="../media/image5.png" />
</Relationships>
</file>

<file path=ppt/slideLayouts/_rels/slideLayout4.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2.jpeg" />
  <Relationship Id="rId1" Type="http://schemas.openxmlformats.org/officeDocument/2006/relationships/slideMaster" Target="../slideMasters/slideMaster1.xml" />
  <Relationship Id="rId5" Type="http://schemas.openxmlformats.org/officeDocument/2006/relationships/image" Target="../media/image5.png" />
  <Relationship Id="rId4" Type="http://schemas.openxmlformats.org/officeDocument/2006/relationships/image" Target="../media/image1.emf"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1.emf"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2.jpeg" />
  <Relationship Id="rId1" Type="http://schemas.openxmlformats.org/officeDocument/2006/relationships/slideMaster" Target="../slideMasters/slideMaster1.xml" />
  <Relationship Id="rId4" Type="http://schemas.openxmlformats.org/officeDocument/2006/relationships/image" Target="../media/image5.png"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A06D048-6454-4DE9-B32A-8B4234499B9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sp>
        <p:nvSpPr>
          <p:cNvPr id="12" name="Chevron 31"/>
          <p:cNvSpPr/>
          <p:nvPr userDrawn="1"/>
        </p:nvSpPr>
        <p:spPr>
          <a:xfrm flipH="1">
            <a:off x="4438750"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p:nvPr userDrawn="1"/>
        </p:nvCxnSpPr>
        <p:spPr>
          <a:xfrm>
            <a:off x="4223792" y="1124744"/>
            <a:ext cx="0" cy="2448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720BEC6D-FEBC-4324-AD88-623B90D934E6}"/>
              </a:ext>
            </a:extLst>
          </p:cNvPr>
          <p:cNvPicPr>
            <a:picLocks noChangeAspect="1"/>
          </p:cNvPicPr>
          <p:nvPr userDrawn="1"/>
        </p:nvPicPr>
        <p:blipFill>
          <a:blip r:embed="rId4"/>
          <a:stretch>
            <a:fillRect/>
          </a:stretch>
        </p:blipFill>
        <p:spPr>
          <a:xfrm>
            <a:off x="1085216" y="958132"/>
            <a:ext cx="2426705" cy="2953944"/>
          </a:xfrm>
          <a:prstGeom prst="rect">
            <a:avLst/>
          </a:prstGeom>
        </p:spPr>
      </p:pic>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31"/>
          <p:cNvSpPr>
            <a:spLocks noGrp="1"/>
          </p:cNvSpPr>
          <p:nvPr>
            <p:ph type="title" hasCustomPrompt="1"/>
          </p:nvPr>
        </p:nvSpPr>
        <p:spPr>
          <a:xfrm>
            <a:off x="5018341" y="1844824"/>
            <a:ext cx="6550267" cy="1300117"/>
          </a:xfrm>
        </p:spPr>
        <p:txBody>
          <a:bodyPr anchor="t" anchorCtr="0">
            <a:noAutofit/>
          </a:bodyPr>
          <a:lstStyle>
            <a:lvl1pPr>
              <a:defRPr sz="4400">
                <a:solidFill>
                  <a:schemeClr val="bg1"/>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spAutoFit/>
          </a:bodyPr>
          <a:lstStyle>
            <a:lvl1pPr marL="0" indent="0">
              <a:buNone/>
              <a:defRPr sz="1600" i="1" baseline="0">
                <a:solidFill>
                  <a:schemeClr val="bg1"/>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sp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16" name="Text Placeholder 41"/>
          <p:cNvSpPr>
            <a:spLocks noGrp="1"/>
          </p:cNvSpPr>
          <p:nvPr>
            <p:ph type="body" sz="quarter" idx="12" hasCustomPrompt="1"/>
          </p:nvPr>
        </p:nvSpPr>
        <p:spPr>
          <a:xfrm>
            <a:off x="4798790" y="4365104"/>
            <a:ext cx="3025775" cy="800040"/>
          </a:xfrm>
        </p:spPr>
        <p:txBody>
          <a:bodyPr anchor="t">
            <a:noAutofit/>
          </a:bodyPr>
          <a:lstStyle>
            <a:lvl1pPr marL="0" indent="0">
              <a:lnSpc>
                <a:spcPct val="100000"/>
              </a:lnSpc>
              <a:spcBef>
                <a:spcPts val="0"/>
              </a:spcBef>
              <a:buFont typeface="Arial" charset="0"/>
              <a:buNone/>
              <a:defRPr sz="1600">
                <a:solidFill>
                  <a:schemeClr val="bg1"/>
                </a:solidFill>
              </a:defRPr>
            </a:lvl1pPr>
          </a:lstStyle>
          <a:p>
            <a:r>
              <a:rPr lang="en-US" dirty="0" smtClean="0"/>
              <a:t>Presented to</a:t>
            </a:r>
            <a:endParaRPr lang="en-US" dirty="0"/>
          </a:p>
        </p:txBody>
      </p:sp>
      <p:sp>
        <p:nvSpPr>
          <p:cNvPr id="17" name="Text Placeholder 41"/>
          <p:cNvSpPr>
            <a:spLocks noGrp="1"/>
          </p:cNvSpPr>
          <p:nvPr>
            <p:ph type="body" sz="quarter" idx="13" hasCustomPrompt="1"/>
          </p:nvPr>
        </p:nvSpPr>
        <p:spPr>
          <a:xfrm>
            <a:off x="8618741" y="4365104"/>
            <a:ext cx="3382759" cy="800040"/>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Tree>
    <p:extLst>
      <p:ext uri="{BB962C8B-B14F-4D97-AF65-F5344CB8AC3E}">
        <p14:creationId xmlns:p14="http://schemas.microsoft.com/office/powerpoint/2010/main" val="137147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407675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951470"/>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12" name="Picture Placeholder 2">
            <a:extLst>
              <a:ext uri="{FF2B5EF4-FFF2-40B4-BE49-F238E27FC236}">
                <a16:creationId xmlns="" xmlns:a16="http://schemas.microsoft.com/office/drawing/2014/main" id="{330A1296-7497-4DA9-917C-D30384EDAA8B}"/>
              </a:ext>
            </a:extLst>
          </p:cNvPr>
          <p:cNvSpPr>
            <a:spLocks noGrp="1"/>
          </p:cNvSpPr>
          <p:nvPr>
            <p:ph type="pic" sz="quarter" idx="33"/>
          </p:nvPr>
        </p:nvSpPr>
        <p:spPr>
          <a:xfrm>
            <a:off x="6099229" y="2707593"/>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13" name="Picture Placeholder 2">
            <a:extLst>
              <a:ext uri="{FF2B5EF4-FFF2-40B4-BE49-F238E27FC236}">
                <a16:creationId xmlns="" xmlns:a16="http://schemas.microsoft.com/office/drawing/2014/main" id="{0823AA8B-5003-49FA-BC03-1C2B8A0AC12A}"/>
              </a:ext>
            </a:extLst>
          </p:cNvPr>
          <p:cNvSpPr>
            <a:spLocks noGrp="1"/>
          </p:cNvSpPr>
          <p:nvPr>
            <p:ph type="pic" sz="quarter" idx="34"/>
          </p:nvPr>
        </p:nvSpPr>
        <p:spPr>
          <a:xfrm>
            <a:off x="6099229" y="4492821"/>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cxnSp>
        <p:nvCxnSpPr>
          <p:cNvPr id="14" name="Straight Connector 13"/>
          <p:cNvCxnSpPr>
            <a:cxnSpLocks/>
          </p:cNvCxnSpPr>
          <p:nvPr userDrawn="1"/>
        </p:nvCxnSpPr>
        <p:spPr>
          <a:xfrm flipH="1">
            <a:off x="6099230" y="2498777"/>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flipH="1">
            <a:off x="6099230" y="4273235"/>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1"/>
          <p:cNvSpPr>
            <a:spLocks noGrp="1"/>
          </p:cNvSpPr>
          <p:nvPr>
            <p:ph type="body" sz="quarter" idx="29" hasCustomPrompt="1"/>
          </p:nvPr>
        </p:nvSpPr>
        <p:spPr>
          <a:xfrm>
            <a:off x="7893438" y="4527681"/>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3" name="Rectangle 22">
            <a:extLst>
              <a:ext uri="{FF2B5EF4-FFF2-40B4-BE49-F238E27FC236}">
                <a16:creationId xmlns="" xmlns:a16="http://schemas.microsoft.com/office/drawing/2014/main" id="{4B7D3FC3-69E7-4243-B417-C3ABCE8F7C58}"/>
              </a:ext>
            </a:extLst>
          </p:cNvPr>
          <p:cNvSpPr/>
          <p:nvPr userDrawn="1"/>
        </p:nvSpPr>
        <p:spPr>
          <a:xfrm>
            <a:off x="6100237" y="2243781"/>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 xmlns:a16="http://schemas.microsoft.com/office/drawing/2014/main" id="{A5E81246-6274-453E-8EE1-C96AAAB56787}"/>
              </a:ext>
            </a:extLst>
          </p:cNvPr>
          <p:cNvSpPr/>
          <p:nvPr userDrawn="1"/>
        </p:nvSpPr>
        <p:spPr>
          <a:xfrm>
            <a:off x="6100237" y="3999904"/>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9D78AEAA-A5DE-4FC6-B073-38C0F65BAA34}"/>
              </a:ext>
            </a:extLst>
          </p:cNvPr>
          <p:cNvSpPr/>
          <p:nvPr userDrawn="1"/>
        </p:nvSpPr>
        <p:spPr>
          <a:xfrm>
            <a:off x="6100237" y="57851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41"/>
          <p:cNvSpPr>
            <a:spLocks noGrp="1"/>
          </p:cNvSpPr>
          <p:nvPr>
            <p:ph type="body" sz="quarter" idx="35" hasCustomPrompt="1"/>
          </p:nvPr>
        </p:nvSpPr>
        <p:spPr>
          <a:xfrm>
            <a:off x="7893438" y="2757156"/>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7" name="Text Placeholder 41"/>
          <p:cNvSpPr>
            <a:spLocks noGrp="1"/>
          </p:cNvSpPr>
          <p:nvPr>
            <p:ph type="body" sz="quarter" idx="36" hasCustomPrompt="1"/>
          </p:nvPr>
        </p:nvSpPr>
        <p:spPr>
          <a:xfrm>
            <a:off x="7896200" y="980686"/>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32876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2636912"/>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12" name="Rectangle 11">
            <a:extLst>
              <a:ext uri="{FF2B5EF4-FFF2-40B4-BE49-F238E27FC236}">
                <a16:creationId xmlns="" xmlns:a16="http://schemas.microsoft.com/office/drawing/2014/main" id="{4B7D3FC3-69E7-4243-B417-C3ABCE8F7C58}"/>
              </a:ext>
            </a:extLst>
          </p:cNvPr>
          <p:cNvSpPr/>
          <p:nvPr userDrawn="1"/>
        </p:nvSpPr>
        <p:spPr>
          <a:xfrm>
            <a:off x="6100237" y="392922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1"/>
          <p:cNvSpPr>
            <a:spLocks noGrp="1"/>
          </p:cNvSpPr>
          <p:nvPr>
            <p:ph type="body" sz="quarter" idx="36" hasCustomPrompt="1"/>
          </p:nvPr>
        </p:nvSpPr>
        <p:spPr>
          <a:xfrm>
            <a:off x="7896200" y="2666128"/>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409047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 E/Green">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64D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Col) E/Green">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64D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9584014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 E/Lime">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 Col) E/Lime">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5669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Col) E/Charcoal">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2 Col) E/Charcoal">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0250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 E/Grey">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hevron 31"/>
          <p:cNvSpPr/>
          <p:nvPr userDrawn="1"/>
        </p:nvSpPr>
        <p:spPr>
          <a:xfrm flipH="1">
            <a:off x="4440189"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 Placeholder 41"/>
          <p:cNvSpPr>
            <a:spLocks noGrp="1"/>
          </p:cNvSpPr>
          <p:nvPr>
            <p:ph type="body" sz="quarter" idx="12" hasCustomPrompt="1"/>
          </p:nvPr>
        </p:nvSpPr>
        <p:spPr>
          <a:xfrm>
            <a:off x="4798790" y="4365104"/>
            <a:ext cx="3025775" cy="800040"/>
          </a:xfrm>
        </p:spPr>
        <p:txBody>
          <a:bodyPr anchor="t">
            <a:noAutofit/>
          </a:bodyPr>
          <a:lstStyle>
            <a:lvl1pPr marL="0" indent="0">
              <a:lnSpc>
                <a:spcPct val="100000"/>
              </a:lnSpc>
              <a:spcBef>
                <a:spcPts val="0"/>
              </a:spcBef>
              <a:buFont typeface="Arial" charset="0"/>
              <a:buNone/>
              <a:defRPr sz="1600">
                <a:solidFill>
                  <a:schemeClr val="tx2"/>
                </a:solidFill>
              </a:defRPr>
            </a:lvl1pPr>
          </a:lstStyle>
          <a:p>
            <a:r>
              <a:rPr lang="en-US" dirty="0" smtClean="0"/>
              <a:t>Presented to</a:t>
            </a:r>
            <a:endParaRPr lang="en-US" dirty="0"/>
          </a:p>
        </p:txBody>
      </p:sp>
      <p:sp>
        <p:nvSpPr>
          <p:cNvPr id="23" name="Text Placeholder 41"/>
          <p:cNvSpPr>
            <a:spLocks noGrp="1"/>
          </p:cNvSpPr>
          <p:nvPr>
            <p:ph type="body" sz="quarter" idx="13" hasCustomPrompt="1"/>
          </p:nvPr>
        </p:nvSpPr>
        <p:spPr>
          <a:xfrm>
            <a:off x="8618741" y="4365104"/>
            <a:ext cx="3382759" cy="800040"/>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
        <p:nvSpPr>
          <p:cNvPr id="25" name="Title 31"/>
          <p:cNvSpPr>
            <a:spLocks noGrp="1"/>
          </p:cNvSpPr>
          <p:nvPr>
            <p:ph type="title" hasCustomPrompt="1"/>
          </p:nvPr>
        </p:nvSpPr>
        <p:spPr>
          <a:xfrm>
            <a:off x="5018341" y="1844824"/>
            <a:ext cx="6550267" cy="1300117"/>
          </a:xfrm>
        </p:spPr>
        <p:txBody>
          <a:bodyPr anchor="t" anchorCtr="0">
            <a:noAutofit/>
          </a:bodyPr>
          <a:lstStyle>
            <a:lvl1pPr>
              <a:defRPr sz="4400">
                <a:solidFill>
                  <a:schemeClr val="tx2"/>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spAutoFit/>
          </a:bodyPr>
          <a:lstStyle>
            <a:lvl1pPr marL="0" indent="0">
              <a:buNone/>
              <a:defRPr sz="1600" i="1" baseline="0">
                <a:solidFill>
                  <a:schemeClr val="tx2"/>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sp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cxnSp>
        <p:nvCxnSpPr>
          <p:cNvPr id="12" name="Straight Connector 11"/>
          <p:cNvCxnSpPr/>
          <p:nvPr userDrawn="1"/>
        </p:nvCxnSpPr>
        <p:spPr>
          <a:xfrm>
            <a:off x="4223792" y="1124744"/>
            <a:ext cx="0" cy="2448272"/>
          </a:xfrm>
          <a:prstGeom prst="line">
            <a:avLst/>
          </a:prstGeom>
          <a:ln>
            <a:solidFill>
              <a:srgbClr val="2DAF8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720BEC6D-FEBC-4324-AD88-623B90D934E6}"/>
              </a:ext>
            </a:extLst>
          </p:cNvPr>
          <p:cNvPicPr>
            <a:picLocks noChangeAspect="1"/>
          </p:cNvPicPr>
          <p:nvPr userDrawn="1"/>
        </p:nvPicPr>
        <p:blipFill>
          <a:blip r:embed="rId2"/>
          <a:stretch>
            <a:fillRect/>
          </a:stretch>
        </p:blipFill>
        <p:spPr>
          <a:xfrm>
            <a:off x="1085216" y="958132"/>
            <a:ext cx="2426705" cy="295394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2 Col) E/Grey">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4594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 E/White">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 E/White">
    <p:spTree>
      <p:nvGrpSpPr>
        <p:cNvPr id="1" name=""/>
        <p:cNvGrpSpPr/>
        <p:nvPr/>
      </p:nvGrpSpPr>
      <p:grpSpPr>
        <a:xfrm>
          <a:off x="0" y="0"/>
          <a:ext cx="0" cy="0"/>
          <a:chOff x="0" y="0"/>
          <a:chExt cx="0" cy="0"/>
        </a:xfrm>
      </p:grpSpPr>
      <p:sp>
        <p:nvSpPr>
          <p:cNvPr id="23" name="Freeform 16">
            <a:extLst>
              <a:ext uri="{FF2B5EF4-FFF2-40B4-BE49-F238E27FC236}">
                <a16:creationId xmlns=""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905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13" name="Chevron 12"/>
          <p:cNvSpPr/>
          <p:nvPr userDrawn="1"/>
        </p:nvSpPr>
        <p:spPr>
          <a:xfrm rot="10800000" flipH="1">
            <a:off x="4187046" y="4824007"/>
            <a:ext cx="245428" cy="720080"/>
          </a:xfrm>
          <a:prstGeom prst="chevron">
            <a:avLst>
              <a:gd name="adj" fmla="val 635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7666528" y="4812307"/>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3" name="Text Placeholder 21"/>
          <p:cNvSpPr>
            <a:spLocks noGrp="1"/>
          </p:cNvSpPr>
          <p:nvPr>
            <p:ph type="body" sz="quarter" idx="19" hasCustomPrompt="1"/>
          </p:nvPr>
        </p:nvSpPr>
        <p:spPr>
          <a:xfrm>
            <a:off x="5014913" y="2500095"/>
            <a:ext cx="5545583" cy="618631"/>
          </a:xfrm>
        </p:spPr>
        <p:txBody>
          <a:bodyPr anchor="t"/>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16" name="Picture 15">
            <a:extLst>
              <a:ext uri="{FF2B5EF4-FFF2-40B4-BE49-F238E27FC236}">
                <a16:creationId xmlns=""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2" name="Text Placeholder 41"/>
          <p:cNvSpPr>
            <a:spLocks noGrp="1"/>
          </p:cNvSpPr>
          <p:nvPr>
            <p:ph type="body" sz="quarter" idx="12" hasCustomPrompt="1"/>
          </p:nvPr>
        </p:nvSpPr>
        <p:spPr>
          <a:xfrm>
            <a:off x="4604644" y="493421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4" name="Text Placeholder 41"/>
          <p:cNvSpPr>
            <a:spLocks noGrp="1"/>
          </p:cNvSpPr>
          <p:nvPr>
            <p:ph type="body" sz="quarter" idx="20" hasCustomPrompt="1"/>
          </p:nvPr>
        </p:nvSpPr>
        <p:spPr>
          <a:xfrm>
            <a:off x="7824192" y="493421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icture/Light)">
    <p:spTree>
      <p:nvGrpSpPr>
        <p:cNvPr id="1" name=""/>
        <p:cNvGrpSpPr/>
        <p:nvPr/>
      </p:nvGrpSpPr>
      <p:grpSpPr>
        <a:xfrm>
          <a:off x="0" y="0"/>
          <a:ext cx="0" cy="0"/>
          <a:chOff x="0" y="0"/>
          <a:chExt cx="0" cy="0"/>
        </a:xfrm>
      </p:grpSpPr>
      <p:sp>
        <p:nvSpPr>
          <p:cNvPr id="28" name="Picture Placeholder 2"/>
          <p:cNvSpPr>
            <a:spLocks noGrp="1"/>
          </p:cNvSpPr>
          <p:nvPr>
            <p:ph type="pic" sz="quarter" idx="20"/>
          </p:nvPr>
        </p:nvSpPr>
        <p:spPr>
          <a:xfrm>
            <a:off x="5159374" y="4395788"/>
            <a:ext cx="1440000" cy="1292400"/>
          </a:xfrm>
        </p:spPr>
        <p:txBody>
          <a:bodyPr>
            <a:noAutofit/>
          </a:bodyPr>
          <a:lstStyle>
            <a:lvl1pPr marL="0" indent="0">
              <a:buFontTx/>
              <a:buNone/>
              <a:defRPr sz="1600">
                <a:solidFill>
                  <a:schemeClr val="tx2"/>
                </a:solidFill>
              </a:defRPr>
            </a:lvl1pPr>
          </a:lstStyle>
          <a:p>
            <a:r>
              <a:rPr lang="en-US" dirty="0" smtClean="0"/>
              <a:t>Click icon to add picture</a:t>
            </a:r>
            <a:endParaRPr lang="en-US" dirty="0"/>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7" name="Text Placeholder 21"/>
          <p:cNvSpPr>
            <a:spLocks noGrp="1"/>
          </p:cNvSpPr>
          <p:nvPr>
            <p:ph type="body" sz="quarter" idx="19" hasCustomPrompt="1"/>
          </p:nvPr>
        </p:nvSpPr>
        <p:spPr>
          <a:xfrm>
            <a:off x="5014913" y="2500095"/>
            <a:ext cx="5545583" cy="618631"/>
          </a:xfrm>
        </p:spPr>
        <p:txBody>
          <a:bodyPr anchor="t"/>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cxnSp>
        <p:nvCxnSpPr>
          <p:cNvPr id="23" name="Straight Connector 22">
            <a:extLst>
              <a:ext uri="{FF2B5EF4-FFF2-40B4-BE49-F238E27FC236}">
                <a16:creationId xmlns="" xmlns:a16="http://schemas.microsoft.com/office/drawing/2014/main" id="{22539375-7CB7-4017-A8E7-37036A8B63B4}"/>
              </a:ext>
            </a:extLst>
          </p:cNvPr>
          <p:cNvCxnSpPr>
            <a:cxnSpLocks/>
          </p:cNvCxnSpPr>
          <p:nvPr userDrawn="1"/>
        </p:nvCxnSpPr>
        <p:spPr>
          <a:xfrm flipH="1">
            <a:off x="7032104" y="5319194"/>
            <a:ext cx="37444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1"/>
          <p:cNvSpPr>
            <a:spLocks noGrp="1"/>
          </p:cNvSpPr>
          <p:nvPr>
            <p:ph type="body" sz="quarter" idx="12" hasCustomPrompt="1"/>
          </p:nvPr>
        </p:nvSpPr>
        <p:spPr>
          <a:xfrm>
            <a:off x="7014300" y="4429718"/>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2" name="Text Placeholder 41"/>
          <p:cNvSpPr>
            <a:spLocks noGrp="1"/>
          </p:cNvSpPr>
          <p:nvPr>
            <p:ph type="body" sz="quarter" idx="21" hasCustomPrompt="1"/>
          </p:nvPr>
        </p:nvSpPr>
        <p:spPr>
          <a:xfrm>
            <a:off x="7014300" y="5673138"/>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19" name="Picture 18">
            <a:extLst>
              <a:ext uri="{FF2B5EF4-FFF2-40B4-BE49-F238E27FC236}">
                <a16:creationId xmlns=""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1" name="Rectangle 20"/>
          <p:cNvSpPr/>
          <p:nvPr userDrawn="1"/>
        </p:nvSpPr>
        <p:spPr>
          <a:xfrm>
            <a:off x="5160384" y="56906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3/Light)">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userDrawn="1"/>
        </p:nvCxnSpPr>
        <p:spPr>
          <a:xfrm>
            <a:off x="8216219" y="1844824"/>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41"/>
          <p:cNvSpPr>
            <a:spLocks noGrp="1"/>
          </p:cNvSpPr>
          <p:nvPr>
            <p:ph type="body" sz="quarter" idx="13" hasCustomPrompt="1"/>
          </p:nvPr>
        </p:nvSpPr>
        <p:spPr>
          <a:xfrm>
            <a:off x="5154335" y="1948799"/>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0" name="Text Placeholder 41"/>
          <p:cNvSpPr>
            <a:spLocks noGrp="1"/>
          </p:cNvSpPr>
          <p:nvPr>
            <p:ph type="body" sz="quarter" idx="20" hasCustomPrompt="1"/>
          </p:nvPr>
        </p:nvSpPr>
        <p:spPr>
          <a:xfrm>
            <a:off x="8373883" y="1948799"/>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2" name="Straight Connector 61"/>
          <p:cNvCxnSpPr>
            <a:cxnSpLocks/>
          </p:cNvCxnSpPr>
          <p:nvPr userDrawn="1"/>
        </p:nvCxnSpPr>
        <p:spPr>
          <a:xfrm flipH="1">
            <a:off x="5159376" y="283082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userDrawn="1"/>
        </p:nvCxnSpPr>
        <p:spPr>
          <a:xfrm>
            <a:off x="8216219" y="3118860"/>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41"/>
          <p:cNvSpPr>
            <a:spLocks noGrp="1"/>
          </p:cNvSpPr>
          <p:nvPr>
            <p:ph type="body" sz="quarter" idx="21" hasCustomPrompt="1"/>
          </p:nvPr>
        </p:nvSpPr>
        <p:spPr>
          <a:xfrm>
            <a:off x="5154335" y="322283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5" name="Text Placeholder 41"/>
          <p:cNvSpPr>
            <a:spLocks noGrp="1"/>
          </p:cNvSpPr>
          <p:nvPr>
            <p:ph type="body" sz="quarter" idx="22" hasCustomPrompt="1"/>
          </p:nvPr>
        </p:nvSpPr>
        <p:spPr>
          <a:xfrm>
            <a:off x="8373883" y="322283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6" name="Straight Connector 65"/>
          <p:cNvCxnSpPr>
            <a:cxnSpLocks/>
          </p:cNvCxnSpPr>
          <p:nvPr userDrawn="1"/>
        </p:nvCxnSpPr>
        <p:spPr>
          <a:xfrm flipH="1">
            <a:off x="5159376" y="4104864"/>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userDrawn="1"/>
        </p:nvCxnSpPr>
        <p:spPr>
          <a:xfrm>
            <a:off x="8216219" y="4342996"/>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41"/>
          <p:cNvSpPr>
            <a:spLocks noGrp="1"/>
          </p:cNvSpPr>
          <p:nvPr>
            <p:ph type="body" sz="quarter" idx="23" hasCustomPrompt="1"/>
          </p:nvPr>
        </p:nvSpPr>
        <p:spPr>
          <a:xfrm>
            <a:off x="5154335" y="4446971"/>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9" name="Text Placeholder 41"/>
          <p:cNvSpPr>
            <a:spLocks noGrp="1"/>
          </p:cNvSpPr>
          <p:nvPr>
            <p:ph type="body" sz="quarter" idx="24" hasCustomPrompt="1"/>
          </p:nvPr>
        </p:nvSpPr>
        <p:spPr>
          <a:xfrm>
            <a:off x="8373883" y="4446971"/>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70" name="Straight Connector 69"/>
          <p:cNvCxnSpPr>
            <a:cxnSpLocks/>
          </p:cNvCxnSpPr>
          <p:nvPr userDrawn="1"/>
        </p:nvCxnSpPr>
        <p:spPr>
          <a:xfrm flipH="1">
            <a:off x="5159376" y="5329000"/>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lstStyle>
            <a:lvl1pPr marL="0" indent="0" algn="ctr">
              <a:buFont typeface="Arial" charset="0"/>
              <a:buNone/>
              <a:defRPr sz="3800" i="0" baseline="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22" name="Picture 21">
            <a:extLst>
              <a:ext uri="{FF2B5EF4-FFF2-40B4-BE49-F238E27FC236}">
                <a16:creationId xmlns=""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1385481"/>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23" name="Picture Placeholder 2">
            <a:extLst>
              <a:ext uri="{FF2B5EF4-FFF2-40B4-BE49-F238E27FC236}">
                <a16:creationId xmlns="" xmlns:a16="http://schemas.microsoft.com/office/drawing/2014/main" id="{330A1296-7497-4DA9-917C-D30384EDAA8B}"/>
              </a:ext>
            </a:extLst>
          </p:cNvPr>
          <p:cNvSpPr>
            <a:spLocks noGrp="1"/>
          </p:cNvSpPr>
          <p:nvPr>
            <p:ph type="pic" sz="quarter" idx="33"/>
          </p:nvPr>
        </p:nvSpPr>
        <p:spPr>
          <a:xfrm>
            <a:off x="5159376" y="3141604"/>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28" name="Picture Placeholder 2">
            <a:extLst>
              <a:ext uri="{FF2B5EF4-FFF2-40B4-BE49-F238E27FC236}">
                <a16:creationId xmlns="" xmlns:a16="http://schemas.microsoft.com/office/drawing/2014/main" id="{0823AA8B-5003-49FA-BC03-1C2B8A0AC12A}"/>
              </a:ext>
            </a:extLst>
          </p:cNvPr>
          <p:cNvSpPr>
            <a:spLocks noGrp="1"/>
          </p:cNvSpPr>
          <p:nvPr>
            <p:ph type="pic" sz="quarter" idx="34"/>
          </p:nvPr>
        </p:nvSpPr>
        <p:spPr>
          <a:xfrm>
            <a:off x="5159376" y="4926832"/>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a:xfrm flipH="1">
            <a:off x="5159376" y="293278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flipH="1">
            <a:off x="5159376" y="4707246"/>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sp>
        <p:nvSpPr>
          <p:cNvPr id="25" name="Text Placeholder 41"/>
          <p:cNvSpPr>
            <a:spLocks noGrp="1"/>
          </p:cNvSpPr>
          <p:nvPr>
            <p:ph type="body" sz="quarter" idx="25" hasCustomPrompt="1"/>
          </p:nvPr>
        </p:nvSpPr>
        <p:spPr>
          <a:xfrm>
            <a:off x="6953585" y="1414739"/>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26" hasCustomPrompt="1"/>
          </p:nvPr>
        </p:nvSpPr>
        <p:spPr>
          <a:xfrm>
            <a:off x="6953586" y="2142810"/>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0" name="Text Placeholder 41"/>
          <p:cNvSpPr>
            <a:spLocks noGrp="1"/>
          </p:cNvSpPr>
          <p:nvPr>
            <p:ph type="body" sz="quarter" idx="27" hasCustomPrompt="1"/>
          </p:nvPr>
        </p:nvSpPr>
        <p:spPr>
          <a:xfrm>
            <a:off x="6953585" y="3187234"/>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1" name="Text Placeholder 41"/>
          <p:cNvSpPr>
            <a:spLocks noGrp="1"/>
          </p:cNvSpPr>
          <p:nvPr>
            <p:ph type="body" sz="quarter" idx="28" hasCustomPrompt="1"/>
          </p:nvPr>
        </p:nvSpPr>
        <p:spPr>
          <a:xfrm>
            <a:off x="6953586" y="391530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2" name="Text Placeholder 41"/>
          <p:cNvSpPr>
            <a:spLocks noGrp="1"/>
          </p:cNvSpPr>
          <p:nvPr>
            <p:ph type="body" sz="quarter" idx="29" hasCustomPrompt="1"/>
          </p:nvPr>
        </p:nvSpPr>
        <p:spPr>
          <a:xfrm>
            <a:off x="6953585" y="4961693"/>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3" name="Text Placeholder 41"/>
          <p:cNvSpPr>
            <a:spLocks noGrp="1"/>
          </p:cNvSpPr>
          <p:nvPr>
            <p:ph type="body" sz="quarter" idx="30" hasCustomPrompt="1"/>
          </p:nvPr>
        </p:nvSpPr>
        <p:spPr>
          <a:xfrm>
            <a:off x="6953586" y="5689764"/>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20" name="Picture 19">
            <a:extLst>
              <a:ext uri="{FF2B5EF4-FFF2-40B4-BE49-F238E27FC236}">
                <a16:creationId xmlns=""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
        <p:nvSpPr>
          <p:cNvPr id="39" name="Rectangle 38">
            <a:extLst>
              <a:ext uri="{FF2B5EF4-FFF2-40B4-BE49-F238E27FC236}">
                <a16:creationId xmlns="" xmlns:a16="http://schemas.microsoft.com/office/drawing/2014/main" id="{4B7D3FC3-69E7-4243-B417-C3ABCE8F7C58}"/>
              </a:ext>
            </a:extLst>
          </p:cNvPr>
          <p:cNvSpPr/>
          <p:nvPr userDrawn="1"/>
        </p:nvSpPr>
        <p:spPr>
          <a:xfrm>
            <a:off x="5160384" y="267779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 xmlns:a16="http://schemas.microsoft.com/office/drawing/2014/main" id="{A5E81246-6274-453E-8EE1-C96AAAB56787}"/>
              </a:ext>
            </a:extLst>
          </p:cNvPr>
          <p:cNvSpPr/>
          <p:nvPr userDrawn="1"/>
        </p:nvSpPr>
        <p:spPr>
          <a:xfrm>
            <a:off x="5160384" y="443391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 xmlns:a16="http://schemas.microsoft.com/office/drawing/2014/main" id="{9D78AEAA-A5DE-4FC6-B073-38C0F65BAA34}"/>
              </a:ext>
            </a:extLst>
          </p:cNvPr>
          <p:cNvSpPr/>
          <p:nvPr userDrawn="1"/>
        </p:nvSpPr>
        <p:spPr>
          <a:xfrm>
            <a:off x="5160384" y="621914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BC2F0415-E8E5-4100-9D28-692EBB2C63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chemeClr val="bg1"/>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chemeClr val="bg1"/>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5" name="Picture 14">
            <a:extLst>
              <a:ext uri="{FF2B5EF4-FFF2-40B4-BE49-F238E27FC236}">
                <a16:creationId xmlns="" xmlns:a16="http://schemas.microsoft.com/office/drawing/2014/main" id="{B66A93E2-FED8-404D-B45D-DD4BF3CF4D1C}"/>
              </a:ext>
            </a:extLst>
          </p:cNvPr>
          <p:cNvPicPr>
            <a:picLocks noChangeAspect="1"/>
          </p:cNvPicPr>
          <p:nvPr userDrawn="1"/>
        </p:nvPicPr>
        <p:blipFill>
          <a:blip r:embed="rId4"/>
          <a:stretch>
            <a:fillRect/>
          </a:stretch>
        </p:blipFill>
        <p:spPr>
          <a:xfrm>
            <a:off x="8968554" y="5907645"/>
            <a:ext cx="1960559" cy="813837"/>
          </a:xfrm>
          <a:prstGeom prst="rect">
            <a:avLst/>
          </a:prstGeom>
        </p:spPr>
      </p:pic>
    </p:spTree>
    <p:extLst>
      <p:ext uri="{BB962C8B-B14F-4D97-AF65-F5344CB8AC3E}">
        <p14:creationId xmlns:p14="http://schemas.microsoft.com/office/powerpoint/2010/main" val="51456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F9178857-D7D5-44BA-AE93-24F52AEBDD4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4"/>
              </a:buBlip>
              <a:defRPr sz="3600">
                <a:solidFill>
                  <a:schemeClr val="bg1"/>
                </a:solidFill>
              </a:defRPr>
            </a:lvl1pPr>
            <a:lvl2pPr marL="685800" indent="-228600">
              <a:buSzPct val="80000"/>
              <a:buFontTx/>
              <a:buBlip>
                <a:blip r:embed="rId4"/>
              </a:buBlip>
              <a:defRPr sz="2800">
                <a:solidFill>
                  <a:schemeClr val="bg1"/>
                </a:solidFill>
              </a:defRPr>
            </a:lvl2pPr>
            <a:lvl3pPr marL="1143000" indent="-228600">
              <a:buSzPct val="80000"/>
              <a:buFontTx/>
              <a:buBlip>
                <a:blip r:embed="rId4"/>
              </a:buBlip>
              <a:defRPr>
                <a:solidFill>
                  <a:schemeClr val="bg1"/>
                </a:solidFill>
              </a:defRPr>
            </a:lvl3pPr>
            <a:lvl4pPr marL="1600200" indent="-228600">
              <a:buSzPct val="80000"/>
              <a:buFontTx/>
              <a:buBlip>
                <a:blip r:embed="rId4"/>
              </a:buBlip>
              <a:defRPr>
                <a:solidFill>
                  <a:schemeClr val="bg1"/>
                </a:solidFill>
              </a:defRPr>
            </a:lvl4pPr>
            <a:lvl5pPr marL="2057400" indent="-228600">
              <a:buSzPct val="80000"/>
              <a:buFontTx/>
              <a:buBlip>
                <a:blip r:embed="rId4"/>
              </a:buBlip>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 xmlns:a16="http://schemas.microsoft.com/office/drawing/2014/main" id="{E82E2399-49A3-4309-87FC-15EC665474BD}"/>
              </a:ext>
            </a:extLst>
          </p:cNvPr>
          <p:cNvPicPr>
            <a:picLocks noChangeAspect="1"/>
          </p:cNvPicPr>
          <p:nvPr userDrawn="1"/>
        </p:nvPicPr>
        <p:blipFill>
          <a:blip r:embed="rId5"/>
          <a:stretch>
            <a:fillRect/>
          </a:stretch>
        </p:blipFill>
        <p:spPr>
          <a:xfrm>
            <a:off x="8968554" y="5907645"/>
            <a:ext cx="1960559" cy="8138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18299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14" name="Rectangle 13">
            <a:extLst>
              <a:ext uri="{FF2B5EF4-FFF2-40B4-BE49-F238E27FC236}">
                <a16:creationId xmlns=""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1"/>
          <p:cNvSpPr>
            <a:spLocks noGrp="1"/>
          </p:cNvSpPr>
          <p:nvPr>
            <p:ph type="body" sz="quarter" idx="36" hasCustomPrompt="1"/>
          </p:nvPr>
        </p:nvSpPr>
        <p:spPr>
          <a:xfrm>
            <a:off x="2483193" y="5786248"/>
            <a:ext cx="1812607" cy="570103"/>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cxnSp>
        <p:nvCxnSpPr>
          <p:cNvPr id="16" name="Straight Connector 15"/>
          <p:cNvCxnSpPr>
            <a:cxnSpLocks/>
          </p:cNvCxnSpPr>
          <p:nvPr userDrawn="1"/>
        </p:nvCxnSpPr>
        <p:spPr>
          <a:xfrm>
            <a:off x="4799856" y="4264803"/>
            <a:ext cx="0" cy="20915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2"/>
          <p:cNvSpPr>
            <a:spLocks noGrp="1"/>
          </p:cNvSpPr>
          <p:nvPr>
            <p:ph type="pic" sz="quarter" idx="37"/>
          </p:nvPr>
        </p:nvSpPr>
        <p:spPr>
          <a:xfrm>
            <a:off x="5250848" y="4361934"/>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18" name="Rectangle 17">
            <a:extLst>
              <a:ext uri="{FF2B5EF4-FFF2-40B4-BE49-F238E27FC236}">
                <a16:creationId xmlns="" xmlns:a16="http://schemas.microsoft.com/office/drawing/2014/main" id="{4B7D3FC3-69E7-4243-B417-C3ABCE8F7C58}"/>
              </a:ext>
            </a:extLst>
          </p:cNvPr>
          <p:cNvSpPr/>
          <p:nvPr userDrawn="1"/>
        </p:nvSpPr>
        <p:spPr>
          <a:xfrm>
            <a:off x="5251856" y="565424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41"/>
          <p:cNvSpPr>
            <a:spLocks noGrp="1"/>
          </p:cNvSpPr>
          <p:nvPr>
            <p:ph type="body" sz="quarter" idx="38" hasCustomPrompt="1"/>
          </p:nvPr>
        </p:nvSpPr>
        <p:spPr>
          <a:xfrm>
            <a:off x="5238441" y="5786394"/>
            <a:ext cx="1812607" cy="570103"/>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618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dirty="0" smtClean="0"/>
              <a:t>Click icon to add picture</a:t>
            </a:r>
            <a:endParaRPr lang="en-US" dirty="0"/>
          </a:p>
        </p:txBody>
      </p:sp>
      <p:sp>
        <p:nvSpPr>
          <p:cNvPr id="14" name="Rectangle 13">
            <a:extLst>
              <a:ext uri="{FF2B5EF4-FFF2-40B4-BE49-F238E27FC236}">
                <a16:creationId xmlns=""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1"/>
          <p:cNvSpPr>
            <a:spLocks noGrp="1"/>
          </p:cNvSpPr>
          <p:nvPr>
            <p:ph type="body" sz="quarter" idx="36" hasCustomPrompt="1"/>
          </p:nvPr>
        </p:nvSpPr>
        <p:spPr>
          <a:xfrm>
            <a:off x="2483193" y="5786248"/>
            <a:ext cx="1812607" cy="570103"/>
          </a:xfrm>
        </p:spPr>
        <p:txBody>
          <a:bodyPr anchor="ctr">
            <a:no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34969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2"/>
              </a:buBlip>
              <a:defRPr sz="3600">
                <a:solidFill>
                  <a:srgbClr val="1D2529"/>
                </a:solidFill>
              </a:defRPr>
            </a:lvl1pPr>
            <a:lvl2pPr marL="685800" indent="-228600">
              <a:buSzPct val="80000"/>
              <a:buFontTx/>
              <a:buBlip>
                <a:blip r:embed="rId2"/>
              </a:buBlip>
              <a:defRPr sz="2800">
                <a:solidFill>
                  <a:srgbClr val="1D2529"/>
                </a:solidFill>
              </a:defRPr>
            </a:lvl2pPr>
            <a:lvl3pPr marL="1143000" indent="-228600">
              <a:buSzPct val="80000"/>
              <a:buFontTx/>
              <a:buBlip>
                <a:blip r:embed="rId2"/>
              </a:buBlip>
              <a:defRPr>
                <a:solidFill>
                  <a:srgbClr val="1D2529"/>
                </a:solidFill>
              </a:defRPr>
            </a:lvl3pPr>
            <a:lvl4pPr marL="1600200" indent="-228600">
              <a:buSzPct val="80000"/>
              <a:buFontTx/>
              <a:buBlip>
                <a:blip r:embed="rId2"/>
              </a:buBlip>
              <a:defRPr>
                <a:solidFill>
                  <a:srgbClr val="1D2529"/>
                </a:solidFill>
              </a:defRPr>
            </a:lvl4pPr>
            <a:lvl5pPr marL="2057400" indent="-228600">
              <a:buSzPct val="80000"/>
              <a:buFontTx/>
              <a:buBlip>
                <a:blip r:embed="rId2"/>
              </a:buBlip>
              <a:defRPr>
                <a:solidFill>
                  <a:srgbClr val="1D2529"/>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a:extLst>
              <a:ext uri="{FF2B5EF4-FFF2-40B4-BE49-F238E27FC236}">
                <a16:creationId xmlns="" xmlns:a16="http://schemas.microsoft.com/office/drawing/2014/main" id="{75989859-AA45-4BC6-9014-8A909266B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34295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userDrawn="1"/>
        </p:nvPicPr>
        <p:blipFill>
          <a:blip r:embed="rId4"/>
          <a:stretch>
            <a:fillRect/>
          </a:stretch>
        </p:blipFill>
        <p:spPr>
          <a:xfrm>
            <a:off x="8968554" y="5907645"/>
            <a:ext cx="1960559" cy="813837"/>
          </a:xfrm>
          <a:prstGeom prst="rect">
            <a:avLst/>
          </a:prstGeom>
        </p:spPr>
      </p:pic>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490727685"/>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26" Type="http://schemas.openxmlformats.org/officeDocument/2006/relationships/slideLayout" Target="../slideLayouts/slideLayout26.xml" />
  <Relationship Id="rId3" Type="http://schemas.openxmlformats.org/officeDocument/2006/relationships/slideLayout" Target="../slideLayouts/slideLayout3.xml" />
  <Relationship Id="rId21" Type="http://schemas.openxmlformats.org/officeDocument/2006/relationships/slideLayout" Target="../slideLayouts/slideLayout2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5" Type="http://schemas.openxmlformats.org/officeDocument/2006/relationships/slideLayout" Target="../slideLayouts/slideLayout25.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24" Type="http://schemas.openxmlformats.org/officeDocument/2006/relationships/slideLayout" Target="../slideLayouts/slideLayout24.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23" Type="http://schemas.openxmlformats.org/officeDocument/2006/relationships/slideLayout" Target="../slideLayouts/slideLayout23.xml" />
  <Relationship Id="rId28" Type="http://schemas.openxmlformats.org/officeDocument/2006/relationships/image" Target="../media/image1.emf"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slideLayout" Target="../slideLayouts/slideLayout22.xml" />
  <Relationship Id="rId27"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p:spPr>
        <p:txBody>
          <a:bodyPr vert="horz"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2A6E6-357A-204A-8141-87424A8157F6}" type="slidenum">
              <a:rPr lang="en-US" smtClean="0"/>
              <a:t>‹#›</a:t>
            </a:fld>
            <a:endParaRPr lang="en-US" dirty="0"/>
          </a:p>
        </p:txBody>
      </p:sp>
    </p:spTree>
    <p:extLst>
      <p:ext uri="{BB962C8B-B14F-4D97-AF65-F5344CB8AC3E}">
        <p14:creationId xmlns:p14="http://schemas.microsoft.com/office/powerpoint/2010/main" val="13649355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11" r:id="rId5"/>
    <p:sldLayoutId id="2147483714" r:id="rId6"/>
    <p:sldLayoutId id="2147483715" r:id="rId7"/>
    <p:sldLayoutId id="2147483712" r:id="rId8"/>
    <p:sldLayoutId id="2147483678" r:id="rId9"/>
    <p:sldLayoutId id="2147483713" r:id="rId10"/>
    <p:sldLayoutId id="2147483716" r:id="rId11"/>
    <p:sldLayoutId id="2147483717" r:id="rId12"/>
    <p:sldLayoutId id="2147483693" r:id="rId13"/>
    <p:sldLayoutId id="2147483718" r:id="rId14"/>
    <p:sldLayoutId id="2147483694" r:id="rId15"/>
    <p:sldLayoutId id="2147483719" r:id="rId16"/>
    <p:sldLayoutId id="2147483695" r:id="rId17"/>
    <p:sldLayoutId id="2147483720" r:id="rId18"/>
    <p:sldLayoutId id="2147483696" r:id="rId19"/>
    <p:sldLayoutId id="2147483722" r:id="rId20"/>
    <p:sldLayoutId id="2147483698" r:id="rId21"/>
    <p:sldLayoutId id="2147483721" r:id="rId22"/>
    <p:sldLayoutId id="2147483701" r:id="rId23"/>
    <p:sldLayoutId id="2147483703" r:id="rId24"/>
    <p:sldLayoutId id="2147483705" r:id="rId25"/>
    <p:sldLayoutId id="2147483707"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SzPct val="80000"/>
        <a:buFontTx/>
        <a:buBlip>
          <a:blip r:embed="rId28"/>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28"/>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28"/>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28"/>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28"/>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sldGuideLst>
    </p:ext>
  </p:extLst>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8.emf" />
  <Relationship Id="rId1" Type="http://schemas.openxmlformats.org/officeDocument/2006/relationships/slideLayout" Target="../slideLayouts/slideLayout2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1.emf" />
  <Relationship Id="rId1" Type="http://schemas.openxmlformats.org/officeDocument/2006/relationships/slideLayout" Target="../slideLayouts/slideLayout14.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7.emf" />
  <Relationship Id="rId1" Type="http://schemas.openxmlformats.org/officeDocument/2006/relationships/slideLayout" Target="../slideLayouts/slideLayout14.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341" y="1371600"/>
            <a:ext cx="6550267" cy="1300117"/>
          </a:xfrm>
        </p:spPr>
        <p:txBody>
          <a:bodyPr/>
          <a:lstStyle/>
          <a:p>
            <a:r>
              <a:rPr lang="en-US" sz="3200" dirty="0"/>
              <a:t>Global Economic </a:t>
            </a:r>
            <a:r>
              <a:rPr lang="en-US" sz="3200" dirty="0" smtClean="0"/>
              <a:t>&amp; Financial Outlook:  Implications for the Bond Market</a:t>
            </a:r>
            <a:r>
              <a:rPr lang="en-US" dirty="0" smtClean="0"/>
              <a:t/>
            </a:r>
            <a:br>
              <a:rPr lang="en-US" dirty="0" smtClean="0"/>
            </a:br>
            <a:r>
              <a:rPr lang="en-US" sz="2800" dirty="0" smtClean="0"/>
              <a:t/>
            </a:r>
            <a:br>
              <a:rPr lang="en-US" sz="2800" dirty="0" smtClean="0"/>
            </a:br>
            <a:r>
              <a:rPr lang="en-US" sz="1800" b="1" dirty="0">
                <a:solidFill>
                  <a:srgbClr val="2DAF88"/>
                </a:solidFill>
              </a:rPr>
              <a:t>Wednesday, </a:t>
            </a:r>
            <a:r>
              <a:rPr lang="en-US" sz="1800" b="1" dirty="0" smtClean="0">
                <a:solidFill>
                  <a:srgbClr val="2DAF88"/>
                </a:solidFill>
              </a:rPr>
              <a:t>8 November, 2017</a:t>
            </a:r>
            <a:endParaRPr lang="en-US" dirty="0"/>
          </a:p>
        </p:txBody>
      </p:sp>
      <p:sp>
        <p:nvSpPr>
          <p:cNvPr id="5" name="Text Placeholder 4"/>
          <p:cNvSpPr>
            <a:spLocks noGrp="1"/>
          </p:cNvSpPr>
          <p:nvPr>
            <p:ph type="body" sz="quarter" idx="12"/>
          </p:nvPr>
        </p:nvSpPr>
        <p:spPr>
          <a:xfrm>
            <a:off x="4798790" y="4471176"/>
            <a:ext cx="3025775" cy="587896"/>
          </a:xfrm>
        </p:spPr>
        <p:txBody>
          <a:bodyPr/>
          <a:lstStyle/>
          <a:p>
            <a:r>
              <a:rPr lang="en-US" dirty="0"/>
              <a:t>Presented by</a:t>
            </a:r>
          </a:p>
          <a:p>
            <a:r>
              <a:rPr lang="en-US" dirty="0"/>
              <a:t>David A. Dodge</a:t>
            </a:r>
          </a:p>
        </p:txBody>
      </p:sp>
      <p:sp>
        <p:nvSpPr>
          <p:cNvPr id="6" name="Text Placeholder 5"/>
          <p:cNvSpPr>
            <a:spLocks noGrp="1"/>
          </p:cNvSpPr>
          <p:nvPr>
            <p:ph type="body" sz="quarter" idx="13"/>
          </p:nvPr>
        </p:nvSpPr>
        <p:spPr>
          <a:xfrm>
            <a:off x="8618741" y="4470513"/>
            <a:ext cx="3382759" cy="587896"/>
          </a:xfrm>
        </p:spPr>
        <p:txBody>
          <a:bodyPr/>
          <a:lstStyle/>
          <a:p>
            <a:r>
              <a:rPr lang="en-US" dirty="0" smtClean="0"/>
              <a:t>C.B.I.A Conference</a:t>
            </a:r>
            <a:endParaRPr lang="en-US" dirty="0"/>
          </a:p>
        </p:txBody>
      </p:sp>
    </p:spTree>
    <p:extLst>
      <p:ext uri="{BB962C8B-B14F-4D97-AF65-F5344CB8AC3E}">
        <p14:creationId xmlns:p14="http://schemas.microsoft.com/office/powerpoint/2010/main" val="38167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Policy Conundrum</a:t>
            </a:r>
          </a:p>
        </p:txBody>
      </p:sp>
      <p:sp>
        <p:nvSpPr>
          <p:cNvPr id="3" name="Content Placeholder 2"/>
          <p:cNvSpPr>
            <a:spLocks noGrp="1"/>
          </p:cNvSpPr>
          <p:nvPr>
            <p:ph sz="half" idx="1"/>
          </p:nvPr>
        </p:nvSpPr>
        <p:spPr>
          <a:xfrm>
            <a:off x="475488" y="1916112"/>
            <a:ext cx="11237136" cy="1754326"/>
          </a:xfrm>
        </p:spPr>
        <p:txBody>
          <a:bodyPr/>
          <a:lstStyle/>
          <a:p>
            <a:pPr>
              <a:lnSpc>
                <a:spcPct val="150000"/>
              </a:lnSpc>
              <a:spcBef>
                <a:spcPts val="0"/>
              </a:spcBef>
            </a:pPr>
            <a:r>
              <a:rPr lang="en-US" dirty="0"/>
              <a:t>Unemployment is low and falling indicating strong </a:t>
            </a:r>
            <a:r>
              <a:rPr lang="en-US" dirty="0" smtClean="0"/>
              <a:t>demand. In Canada and even more so in </a:t>
            </a:r>
            <a:r>
              <a:rPr lang="en-US" dirty="0"/>
              <a:t>the U.S</a:t>
            </a:r>
            <a:r>
              <a:rPr lang="en-US" dirty="0" smtClean="0"/>
              <a:t>., </a:t>
            </a:r>
            <a:r>
              <a:rPr lang="en-US" dirty="0"/>
              <a:t>it is below estimated NAIRU.</a:t>
            </a:r>
          </a:p>
          <a:p>
            <a:pPr>
              <a:lnSpc>
                <a:spcPct val="150000"/>
              </a:lnSpc>
              <a:spcBef>
                <a:spcPts val="0"/>
              </a:spcBef>
            </a:pPr>
            <a:r>
              <a:rPr lang="en-US" dirty="0" smtClean="0"/>
              <a:t>But </a:t>
            </a:r>
            <a:r>
              <a:rPr lang="en-US" dirty="0"/>
              <a:t>prices and wages in North America are not yet accelerating. </a:t>
            </a:r>
          </a:p>
        </p:txBody>
      </p:sp>
      <p:sp>
        <p:nvSpPr>
          <p:cNvPr id="4" name="Slide Number Placeholder 3"/>
          <p:cNvSpPr>
            <a:spLocks noGrp="1"/>
          </p:cNvSpPr>
          <p:nvPr>
            <p:ph type="sldNum" sz="quarter" idx="18"/>
          </p:nvPr>
        </p:nvSpPr>
        <p:spPr/>
        <p:txBody>
          <a:bodyPr/>
          <a:lstStyle/>
          <a:p>
            <a:fld id="{8E22A6E6-357A-204A-8141-87424A8157F6}" type="slidenum">
              <a:rPr lang="en-US" smtClean="0"/>
              <a:pPr/>
              <a:t>10</a:t>
            </a:fld>
            <a:endParaRPr lang="en-US" dirty="0"/>
          </a:p>
        </p:txBody>
      </p:sp>
    </p:spTree>
    <p:extLst>
      <p:ext uri="{BB962C8B-B14F-4D97-AF65-F5344CB8AC3E}">
        <p14:creationId xmlns:p14="http://schemas.microsoft.com/office/powerpoint/2010/main" val="115447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8E22A6E6-357A-204A-8141-87424A8157F6}" type="slidenum">
              <a:rPr lang="en-US" smtClean="0"/>
              <a:pPr/>
              <a:t>11</a:t>
            </a:fld>
            <a:endParaRPr lang="en-US" dirty="0"/>
          </a:p>
        </p:txBody>
      </p:sp>
      <p:sp>
        <p:nvSpPr>
          <p:cNvPr id="13" name="Rectangle 12"/>
          <p:cNvSpPr/>
          <p:nvPr/>
        </p:nvSpPr>
        <p:spPr>
          <a:xfrm>
            <a:off x="0" y="0"/>
            <a:ext cx="12192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524000"/>
            <a:ext cx="6023845" cy="4206299"/>
          </a:xfrm>
          <a:prstGeom prst="rect">
            <a:avLst/>
          </a:prstGeom>
          <a:noFill/>
          <a:ln>
            <a:noFill/>
          </a:ln>
        </p:spPr>
      </p:pic>
    </p:spTree>
    <p:extLst>
      <p:ext uri="{BB962C8B-B14F-4D97-AF65-F5344CB8AC3E}">
        <p14:creationId xmlns:p14="http://schemas.microsoft.com/office/powerpoint/2010/main" val="3735620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97" y="114774"/>
            <a:ext cx="11468987" cy="1089529"/>
          </a:xfrm>
        </p:spPr>
        <p:txBody>
          <a:bodyPr/>
          <a:lstStyle/>
          <a:p>
            <a:r>
              <a:rPr lang="en-US" sz="3600" dirty="0"/>
              <a:t>Year-Over-Year Growth in Wages and Prices (%)</a:t>
            </a:r>
          </a:p>
        </p:txBody>
      </p:sp>
      <p:sp>
        <p:nvSpPr>
          <p:cNvPr id="4" name="Slide Number Placeholder 3"/>
          <p:cNvSpPr>
            <a:spLocks noGrp="1"/>
          </p:cNvSpPr>
          <p:nvPr>
            <p:ph type="sldNum" sz="quarter" idx="18"/>
          </p:nvPr>
        </p:nvSpPr>
        <p:spPr/>
        <p:txBody>
          <a:bodyPr/>
          <a:lstStyle/>
          <a:p>
            <a:fld id="{8E22A6E6-357A-204A-8141-87424A8157F6}" type="slidenum">
              <a:rPr lang="en-US" smtClean="0">
                <a:solidFill>
                  <a:srgbClr val="2DAF88"/>
                </a:solidFill>
              </a:rPr>
              <a:pPr/>
              <a:t>12</a:t>
            </a:fld>
            <a:endParaRPr lang="en-US" dirty="0">
              <a:solidFill>
                <a:srgbClr val="2DAF88"/>
              </a:solidFill>
            </a:endParaRPr>
          </a:p>
        </p:txBody>
      </p:sp>
      <p:graphicFrame>
        <p:nvGraphicFramePr>
          <p:cNvPr id="5" name="Table 4"/>
          <p:cNvGraphicFramePr>
            <a:graphicFrameLocks noGrp="1"/>
          </p:cNvGraphicFramePr>
          <p:nvPr>
            <p:extLst/>
          </p:nvPr>
        </p:nvGraphicFramePr>
        <p:xfrm>
          <a:off x="723013" y="1676400"/>
          <a:ext cx="9982200" cy="4053840"/>
        </p:xfrm>
        <a:graphic>
          <a:graphicData uri="http://schemas.openxmlformats.org/drawingml/2006/table">
            <a:tbl>
              <a:tblPr firstRow="1" bandRow="1">
                <a:tableStyleId>{5940675A-B579-460E-94D1-54222C63F5DA}</a:tableStyleId>
              </a:tblPr>
              <a:tblGrid>
                <a:gridCol w="1478845">
                  <a:extLst>
                    <a:ext uri="{9D8B030D-6E8A-4147-A177-3AD203B41FA5}">
                      <a16:colId xmlns="" xmlns:a16="http://schemas.microsoft.com/office/drawing/2014/main" val="141587809"/>
                    </a:ext>
                  </a:extLst>
                </a:gridCol>
                <a:gridCol w="2218266">
                  <a:extLst>
                    <a:ext uri="{9D8B030D-6E8A-4147-A177-3AD203B41FA5}">
                      <a16:colId xmlns="" xmlns:a16="http://schemas.microsoft.com/office/drawing/2014/main" val="4263743683"/>
                    </a:ext>
                  </a:extLst>
                </a:gridCol>
                <a:gridCol w="1293989">
                  <a:extLst>
                    <a:ext uri="{9D8B030D-6E8A-4147-A177-3AD203B41FA5}">
                      <a16:colId xmlns="" xmlns:a16="http://schemas.microsoft.com/office/drawing/2014/main" val="1419767730"/>
                    </a:ext>
                  </a:extLst>
                </a:gridCol>
                <a:gridCol w="1663700">
                  <a:extLst>
                    <a:ext uri="{9D8B030D-6E8A-4147-A177-3AD203B41FA5}">
                      <a16:colId xmlns="" xmlns:a16="http://schemas.microsoft.com/office/drawing/2014/main" val="1211258379"/>
                    </a:ext>
                  </a:extLst>
                </a:gridCol>
                <a:gridCol w="1663700">
                  <a:extLst>
                    <a:ext uri="{9D8B030D-6E8A-4147-A177-3AD203B41FA5}">
                      <a16:colId xmlns="" xmlns:a16="http://schemas.microsoft.com/office/drawing/2014/main" val="3452315794"/>
                    </a:ext>
                  </a:extLst>
                </a:gridCol>
                <a:gridCol w="1663700">
                  <a:extLst>
                    <a:ext uri="{9D8B030D-6E8A-4147-A177-3AD203B41FA5}">
                      <a16:colId xmlns="" xmlns:a16="http://schemas.microsoft.com/office/drawing/2014/main" val="2148429317"/>
                    </a:ext>
                  </a:extLst>
                </a:gridCol>
              </a:tblGrid>
              <a:tr h="351790">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2014</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2015</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2016</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2017</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338886622"/>
                  </a:ext>
                </a:extLst>
              </a:tr>
              <a:tr h="351790">
                <a:tc>
                  <a:txBody>
                    <a:bodyPr/>
                    <a:lstStyle/>
                    <a:p>
                      <a:pPr algn="ctr"/>
                      <a:r>
                        <a:rPr lang="en-US"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U.S.</a:t>
                      </a:r>
                      <a:endParaRPr lang="en-US"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Wages (AHE)</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2.1</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2.2</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2.5</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2.9</a:t>
                      </a:r>
                      <a:r>
                        <a:rPr lang="en-US" baseline="0" dirty="0" smtClean="0">
                          <a:latin typeface="Verdana" panose="020B0604030504040204" pitchFamily="34" charset="0"/>
                          <a:ea typeface="Verdana" panose="020B0604030504040204" pitchFamily="34" charset="0"/>
                          <a:cs typeface="Verdana" panose="020B0604030504040204" pitchFamily="34" charset="0"/>
                        </a:rPr>
                        <a:t> (Sept)</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418603870"/>
                  </a:ext>
                </a:extLst>
              </a:tr>
              <a:tr h="35179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Prices (CPI)</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1.6</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0.1</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1.3</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2.2 </a:t>
                      </a:r>
                      <a:r>
                        <a:rPr lang="en-US" baseline="0" dirty="0" smtClean="0">
                          <a:latin typeface="Verdana" panose="020B0604030504040204" pitchFamily="34" charset="0"/>
                          <a:ea typeface="Verdana" panose="020B0604030504040204" pitchFamily="34" charset="0"/>
                          <a:cs typeface="Verdana" panose="020B0604030504040204" pitchFamily="34" charset="0"/>
                        </a:rPr>
                        <a:t>(Sept)</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845966793"/>
                  </a:ext>
                </a:extLst>
              </a:tr>
              <a:tr h="35179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Prices (CPI core)</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1.7</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2.2</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1.7 (Sept)</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773404143"/>
                  </a:ext>
                </a:extLst>
              </a:tr>
              <a:tr h="351790">
                <a:tc gridSpan="6">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 xmlns:a16="http://schemas.microsoft.com/office/drawing/2014/main" val="1395809839"/>
                  </a:ext>
                </a:extLst>
              </a:tr>
              <a:tr h="351790">
                <a:tc>
                  <a:txBody>
                    <a:bodyPr/>
                    <a:lstStyle/>
                    <a:p>
                      <a:pPr algn="ctr"/>
                      <a:r>
                        <a:rPr lang="en-US"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Canadian</a:t>
                      </a:r>
                      <a:endParaRPr lang="en-US"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Wages (AHE)</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2.4</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1.7</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aseline="0" dirty="0" smtClean="0">
                          <a:latin typeface="Verdana" panose="020B0604030504040204" pitchFamily="34" charset="0"/>
                          <a:ea typeface="Verdana" panose="020B0604030504040204" pitchFamily="34" charset="0"/>
                          <a:cs typeface="Verdana" panose="020B0604030504040204" pitchFamily="34" charset="0"/>
                        </a:rPr>
                        <a:t>0.6 (Aug)</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6604751"/>
                  </a:ext>
                </a:extLst>
              </a:tr>
              <a:tr h="35179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Prices (CPI)</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1.1</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1.4</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1.6 (Sept)</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83811065"/>
                  </a:ext>
                </a:extLst>
              </a:tr>
              <a:tr h="35179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Prices (CPI core)</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1.6</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a:t>
                      </a:r>
                      <a:r>
                        <a:rPr lang="en-US" baseline="0" dirty="0" smtClean="0">
                          <a:latin typeface="Verdana" panose="020B0604030504040204" pitchFamily="34" charset="0"/>
                          <a:ea typeface="Verdana" panose="020B0604030504040204" pitchFamily="34" charset="0"/>
                          <a:cs typeface="Verdana" panose="020B0604030504040204" pitchFamily="34" charset="0"/>
                        </a:rPr>
                        <a:t> (Sept)</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02483510"/>
                  </a:ext>
                </a:extLst>
              </a:tr>
              <a:tr h="703580">
                <a:tc gridSpan="6">
                  <a:txBody>
                    <a:bodyPr/>
                    <a:lstStyle/>
                    <a:p>
                      <a:pPr algn="just"/>
                      <a:endParaRPr lang="en-US"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1600" dirty="0" smtClean="0">
                          <a:latin typeface="Verdana" panose="020B0604030504040204" pitchFamily="34" charset="0"/>
                          <a:ea typeface="Verdana" panose="020B0604030504040204" pitchFamily="34" charset="0"/>
                          <a:cs typeface="Verdana" panose="020B0604030504040204" pitchFamily="34" charset="0"/>
                        </a:rPr>
                        <a:t>CPI core: </a:t>
                      </a:r>
                      <a:r>
                        <a:rPr lang="en-US" sz="1600" baseline="0" dirty="0" smtClean="0">
                          <a:latin typeface="Verdana" panose="020B0604030504040204" pitchFamily="34" charset="0"/>
                          <a:ea typeface="Verdana" panose="020B0604030504040204" pitchFamily="34" charset="0"/>
                          <a:cs typeface="Verdana" panose="020B0604030504040204" pitchFamily="34" charset="0"/>
                        </a:rPr>
                        <a:t> CPI all items excluding food and energy (and indirect tax effects in Canada)</a:t>
                      </a:r>
                      <a:endParaRPr lang="en-US" sz="1600" dirty="0">
                        <a:latin typeface="Verdana" panose="020B0604030504040204" pitchFamily="34" charset="0"/>
                        <a:ea typeface="Verdana" panose="020B0604030504040204" pitchFamily="34" charset="0"/>
                        <a:cs typeface="Verdana" panose="020B0604030504040204" pitchFamily="34" charset="0"/>
                      </a:endParaRPr>
                    </a:p>
                    <a:p>
                      <a:pPr algn="just"/>
                      <a:r>
                        <a:rPr lang="en-US" sz="1600" dirty="0" smtClean="0">
                          <a:latin typeface="Verdana" panose="020B0604030504040204" pitchFamily="34" charset="0"/>
                          <a:ea typeface="Verdana" panose="020B0604030504040204" pitchFamily="34" charset="0"/>
                          <a:cs typeface="Verdana" panose="020B0604030504040204" pitchFamily="34" charset="0"/>
                        </a:rPr>
                        <a:t>AHE:  Average hourly earnings – all employees (private sector in the U.S.)</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1016995979"/>
                  </a:ext>
                </a:extLst>
              </a:tr>
            </a:tbl>
          </a:graphicData>
        </a:graphic>
      </p:graphicFrame>
    </p:spTree>
    <p:extLst>
      <p:ext uri="{BB962C8B-B14F-4D97-AF65-F5344CB8AC3E}">
        <p14:creationId xmlns:p14="http://schemas.microsoft.com/office/powerpoint/2010/main" val="3075063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Possible Reasons for </a:t>
            </a:r>
            <a:r>
              <a:rPr lang="en-US" sz="3600" dirty="0" smtClean="0"/>
              <a:t>Conundrum (</a:t>
            </a:r>
            <a:r>
              <a:rPr lang="en-US" sz="3600" dirty="0"/>
              <a:t>1)</a:t>
            </a:r>
          </a:p>
        </p:txBody>
      </p:sp>
      <p:sp>
        <p:nvSpPr>
          <p:cNvPr id="3" name="Content Placeholder 2"/>
          <p:cNvSpPr>
            <a:spLocks noGrp="1"/>
          </p:cNvSpPr>
          <p:nvPr>
            <p:ph sz="half" idx="1"/>
          </p:nvPr>
        </p:nvSpPr>
        <p:spPr>
          <a:xfrm>
            <a:off x="475488" y="1916112"/>
            <a:ext cx="11237136" cy="3341620"/>
          </a:xfrm>
        </p:spPr>
        <p:txBody>
          <a:bodyPr/>
          <a:lstStyle/>
          <a:p>
            <a:pPr>
              <a:lnSpc>
                <a:spcPct val="150000"/>
              </a:lnSpc>
              <a:spcBef>
                <a:spcPts val="0"/>
              </a:spcBef>
            </a:pPr>
            <a:r>
              <a:rPr lang="en-US" dirty="0"/>
              <a:t>Temporary Factors:</a:t>
            </a:r>
          </a:p>
          <a:p>
            <a:pPr lvl="1">
              <a:lnSpc>
                <a:spcPct val="150000"/>
              </a:lnSpc>
              <a:spcBef>
                <a:spcPts val="0"/>
              </a:spcBef>
              <a:buFont typeface="Courier New" panose="02070309020205020404" pitchFamily="49" charset="0"/>
              <a:buChar char="-"/>
            </a:pPr>
            <a:r>
              <a:rPr lang="en-US" dirty="0"/>
              <a:t>Commodity price movements</a:t>
            </a:r>
          </a:p>
          <a:p>
            <a:pPr lvl="1">
              <a:lnSpc>
                <a:spcPct val="150000"/>
              </a:lnSpc>
              <a:spcBef>
                <a:spcPts val="0"/>
              </a:spcBef>
              <a:buFont typeface="Courier New" panose="02070309020205020404" pitchFamily="49" charset="0"/>
              <a:buChar char="-"/>
            </a:pPr>
            <a:r>
              <a:rPr lang="en-US" dirty="0"/>
              <a:t>Exchange rate movements</a:t>
            </a:r>
          </a:p>
          <a:p>
            <a:pPr lvl="1">
              <a:lnSpc>
                <a:spcPct val="150000"/>
              </a:lnSpc>
              <a:spcBef>
                <a:spcPts val="0"/>
              </a:spcBef>
              <a:buFont typeface="Courier New" panose="02070309020205020404" pitchFamily="49" charset="0"/>
              <a:buChar char="-"/>
            </a:pPr>
            <a:r>
              <a:rPr lang="en-US" dirty="0"/>
              <a:t>Idiosyncratic variations</a:t>
            </a:r>
          </a:p>
          <a:p>
            <a:pPr marL="285750" lvl="1">
              <a:lnSpc>
                <a:spcPct val="150000"/>
              </a:lnSpc>
              <a:spcBef>
                <a:spcPts val="0"/>
              </a:spcBef>
            </a:pPr>
            <a:r>
              <a:rPr lang="en-US" dirty="0"/>
              <a:t>CPI measurement problems</a:t>
            </a:r>
          </a:p>
          <a:p>
            <a:pPr marL="0" lvl="1" indent="0">
              <a:lnSpc>
                <a:spcPct val="150000"/>
              </a:lnSpc>
              <a:spcBef>
                <a:spcPts val="0"/>
              </a:spcBef>
              <a:buNone/>
            </a:pP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13</a:t>
            </a:fld>
            <a:endParaRPr lang="en-US" dirty="0"/>
          </a:p>
        </p:txBody>
      </p:sp>
    </p:spTree>
    <p:extLst>
      <p:ext uri="{BB962C8B-B14F-4D97-AF65-F5344CB8AC3E}">
        <p14:creationId xmlns:p14="http://schemas.microsoft.com/office/powerpoint/2010/main" val="339824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Possible Reasons for </a:t>
            </a:r>
            <a:r>
              <a:rPr lang="en-US" sz="3600" dirty="0" smtClean="0"/>
              <a:t>Conundrum (2)</a:t>
            </a:r>
            <a:endParaRPr lang="en-US" sz="3600" dirty="0"/>
          </a:p>
        </p:txBody>
      </p:sp>
      <p:sp>
        <p:nvSpPr>
          <p:cNvPr id="3" name="Content Placeholder 2"/>
          <p:cNvSpPr>
            <a:spLocks noGrp="1"/>
          </p:cNvSpPr>
          <p:nvPr>
            <p:ph sz="half" idx="1"/>
          </p:nvPr>
        </p:nvSpPr>
        <p:spPr>
          <a:xfrm>
            <a:off x="475488" y="1752600"/>
            <a:ext cx="11237136" cy="4524315"/>
          </a:xfrm>
        </p:spPr>
        <p:txBody>
          <a:bodyPr/>
          <a:lstStyle/>
          <a:p>
            <a:pPr>
              <a:lnSpc>
                <a:spcPct val="150000"/>
              </a:lnSpc>
              <a:spcBef>
                <a:spcPts val="0"/>
              </a:spcBef>
            </a:pPr>
            <a:r>
              <a:rPr lang="en-US" dirty="0"/>
              <a:t>Structural change in labour market</a:t>
            </a:r>
          </a:p>
          <a:p>
            <a:pPr lvl="1">
              <a:lnSpc>
                <a:spcPct val="150000"/>
              </a:lnSpc>
              <a:spcBef>
                <a:spcPts val="0"/>
              </a:spcBef>
              <a:buFont typeface="Courier New" panose="02070309020205020404" pitchFamily="49" charset="0"/>
              <a:buChar char="-"/>
            </a:pPr>
            <a:r>
              <a:rPr lang="en-US"/>
              <a:t>Lower </a:t>
            </a:r>
            <a:r>
              <a:rPr lang="en-US" smtClean="0"/>
              <a:t>than estimated </a:t>
            </a:r>
            <a:r>
              <a:rPr lang="en-US" dirty="0" smtClean="0"/>
              <a:t>natural </a:t>
            </a:r>
            <a:r>
              <a:rPr lang="en-US" dirty="0"/>
              <a:t>rate of unemployment holds down labour costs</a:t>
            </a:r>
          </a:p>
          <a:p>
            <a:pPr>
              <a:lnSpc>
                <a:spcPct val="150000"/>
              </a:lnSpc>
              <a:spcBef>
                <a:spcPts val="0"/>
              </a:spcBef>
            </a:pPr>
            <a:r>
              <a:rPr lang="en-US" dirty="0"/>
              <a:t>Structural change in product markets</a:t>
            </a:r>
          </a:p>
          <a:p>
            <a:pPr lvl="1">
              <a:lnSpc>
                <a:spcPct val="150000"/>
              </a:lnSpc>
              <a:spcBef>
                <a:spcPts val="0"/>
              </a:spcBef>
              <a:buFont typeface="Courier New" panose="02070309020205020404" pitchFamily="49" charset="0"/>
              <a:buChar char="-"/>
            </a:pPr>
            <a:r>
              <a:rPr lang="en-US" dirty="0" smtClean="0"/>
              <a:t>More </a:t>
            </a:r>
            <a:r>
              <a:rPr lang="en-US" dirty="0"/>
              <a:t>competition domestically</a:t>
            </a:r>
          </a:p>
          <a:p>
            <a:pPr lvl="1">
              <a:lnSpc>
                <a:spcPct val="150000"/>
              </a:lnSpc>
              <a:spcBef>
                <a:spcPts val="0"/>
              </a:spcBef>
              <a:buFont typeface="Courier New" panose="02070309020205020404" pitchFamily="49" charset="0"/>
              <a:buChar char="-"/>
            </a:pPr>
            <a:r>
              <a:rPr lang="en-US" dirty="0" smtClean="0"/>
              <a:t>More </a:t>
            </a:r>
            <a:r>
              <a:rPr lang="en-US" dirty="0"/>
              <a:t>foreign competition</a:t>
            </a:r>
          </a:p>
          <a:p>
            <a:pPr>
              <a:lnSpc>
                <a:spcPct val="150000"/>
              </a:lnSpc>
              <a:spcBef>
                <a:spcPts val="0"/>
              </a:spcBef>
            </a:pPr>
            <a:r>
              <a:rPr lang="en-US" dirty="0"/>
              <a:t>Structural change in production technology</a:t>
            </a:r>
          </a:p>
          <a:p>
            <a:pPr lvl="1">
              <a:lnSpc>
                <a:spcPct val="150000"/>
              </a:lnSpc>
              <a:spcBef>
                <a:spcPts val="0"/>
              </a:spcBef>
              <a:buFont typeface="Courier New" panose="02070309020205020404" pitchFamily="49" charset="0"/>
              <a:buChar char="-"/>
            </a:pPr>
            <a:r>
              <a:rPr lang="en-US" dirty="0" smtClean="0"/>
              <a:t>Unmeasured productivity gains get bigger</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14</a:t>
            </a:fld>
            <a:endParaRPr lang="en-US" dirty="0"/>
          </a:p>
        </p:txBody>
      </p:sp>
    </p:spTree>
    <p:extLst>
      <p:ext uri="{BB962C8B-B14F-4D97-AF65-F5344CB8AC3E}">
        <p14:creationId xmlns:p14="http://schemas.microsoft.com/office/powerpoint/2010/main" val="2500191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Implications of Structural Change</a:t>
            </a:r>
          </a:p>
        </p:txBody>
      </p:sp>
      <p:sp>
        <p:nvSpPr>
          <p:cNvPr id="3" name="Content Placeholder 2"/>
          <p:cNvSpPr>
            <a:spLocks noGrp="1"/>
          </p:cNvSpPr>
          <p:nvPr>
            <p:ph sz="half" idx="1"/>
          </p:nvPr>
        </p:nvSpPr>
        <p:spPr>
          <a:xfrm>
            <a:off x="475488" y="1916112"/>
            <a:ext cx="11237136" cy="1754326"/>
          </a:xfrm>
        </p:spPr>
        <p:txBody>
          <a:bodyPr/>
          <a:lstStyle/>
          <a:p>
            <a:pPr>
              <a:lnSpc>
                <a:spcPct val="150000"/>
              </a:lnSpc>
              <a:spcBef>
                <a:spcPts val="0"/>
              </a:spcBef>
            </a:pPr>
            <a:r>
              <a:rPr lang="en-US" dirty="0"/>
              <a:t>Economy can run “hotter” without inflation (NAIRU is lower).</a:t>
            </a:r>
          </a:p>
          <a:p>
            <a:pPr>
              <a:lnSpc>
                <a:spcPct val="150000"/>
              </a:lnSpc>
              <a:spcBef>
                <a:spcPts val="0"/>
              </a:spcBef>
            </a:pPr>
            <a:r>
              <a:rPr lang="en-US" dirty="0"/>
              <a:t>Monetary policy </a:t>
            </a:r>
            <a:r>
              <a:rPr lang="en-US" dirty="0" smtClean="0"/>
              <a:t>could </a:t>
            </a:r>
            <a:r>
              <a:rPr lang="en-US" dirty="0"/>
              <a:t>be accommodative for longer.</a:t>
            </a:r>
          </a:p>
          <a:p>
            <a:pPr>
              <a:lnSpc>
                <a:spcPct val="150000"/>
              </a:lnSpc>
              <a:spcBef>
                <a:spcPts val="0"/>
              </a:spcBef>
            </a:pPr>
            <a:r>
              <a:rPr lang="en-US" dirty="0"/>
              <a:t>Fiscal policy </a:t>
            </a:r>
            <a:r>
              <a:rPr lang="en-US" dirty="0" smtClean="0"/>
              <a:t>could </a:t>
            </a:r>
            <a:r>
              <a:rPr lang="en-US" dirty="0"/>
              <a:t>be more expansionary today.</a:t>
            </a:r>
          </a:p>
        </p:txBody>
      </p:sp>
      <p:sp>
        <p:nvSpPr>
          <p:cNvPr id="4" name="Slide Number Placeholder 3"/>
          <p:cNvSpPr>
            <a:spLocks noGrp="1"/>
          </p:cNvSpPr>
          <p:nvPr>
            <p:ph type="sldNum" sz="quarter" idx="18"/>
          </p:nvPr>
        </p:nvSpPr>
        <p:spPr/>
        <p:txBody>
          <a:bodyPr/>
          <a:lstStyle/>
          <a:p>
            <a:fld id="{8E22A6E6-357A-204A-8141-87424A8157F6}" type="slidenum">
              <a:rPr lang="en-US" smtClean="0"/>
              <a:pPr/>
              <a:t>15</a:t>
            </a:fld>
            <a:endParaRPr lang="en-US" dirty="0"/>
          </a:p>
        </p:txBody>
      </p:sp>
    </p:spTree>
    <p:extLst>
      <p:ext uri="{BB962C8B-B14F-4D97-AF65-F5344CB8AC3E}">
        <p14:creationId xmlns:p14="http://schemas.microsoft.com/office/powerpoint/2010/main" val="238025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How to D</a:t>
            </a:r>
            <a:r>
              <a:rPr lang="en-US" sz="3600" dirty="0" smtClean="0"/>
              <a:t>eal </a:t>
            </a:r>
            <a:r>
              <a:rPr lang="en-US" sz="3600" dirty="0"/>
              <a:t>with Conundrum (1)</a:t>
            </a:r>
          </a:p>
        </p:txBody>
      </p:sp>
      <p:sp>
        <p:nvSpPr>
          <p:cNvPr id="3" name="Content Placeholder 2"/>
          <p:cNvSpPr>
            <a:spLocks noGrp="1"/>
          </p:cNvSpPr>
          <p:nvPr>
            <p:ph sz="half" idx="1"/>
          </p:nvPr>
        </p:nvSpPr>
        <p:spPr>
          <a:xfrm>
            <a:off x="475488" y="1916112"/>
            <a:ext cx="11237136" cy="3416320"/>
          </a:xfrm>
        </p:spPr>
        <p:txBody>
          <a:bodyPr/>
          <a:lstStyle/>
          <a:p>
            <a:pPr>
              <a:lnSpc>
                <a:spcPct val="150000"/>
              </a:lnSpc>
              <a:spcBef>
                <a:spcPts val="0"/>
              </a:spcBef>
            </a:pPr>
            <a:r>
              <a:rPr lang="en-US" dirty="0"/>
              <a:t>“Radical Uncertainty”.</a:t>
            </a:r>
          </a:p>
          <a:p>
            <a:pPr>
              <a:lnSpc>
                <a:spcPct val="150000"/>
              </a:lnSpc>
              <a:spcBef>
                <a:spcPts val="0"/>
              </a:spcBef>
            </a:pPr>
            <a:r>
              <a:rPr lang="en-US" dirty="0"/>
              <a:t>Possibly conundrum will self-resolve and inflation will rise as historical models predict, but analysts uncertain.</a:t>
            </a:r>
          </a:p>
          <a:p>
            <a:pPr>
              <a:lnSpc>
                <a:spcPct val="150000"/>
              </a:lnSpc>
              <a:spcBef>
                <a:spcPts val="0"/>
              </a:spcBef>
            </a:pPr>
            <a:r>
              <a:rPr lang="en-US" dirty="0"/>
              <a:t>Until clear evidence of rising inflation, one view is to keep policy interest rate </a:t>
            </a:r>
            <a:r>
              <a:rPr lang="en-US" dirty="0" smtClean="0"/>
              <a:t>below “neutral”. This is what some central bankers mean when they say that policy is data dependent.</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16</a:t>
            </a:fld>
            <a:endParaRPr lang="en-US" dirty="0"/>
          </a:p>
        </p:txBody>
      </p:sp>
    </p:spTree>
    <p:extLst>
      <p:ext uri="{BB962C8B-B14F-4D97-AF65-F5344CB8AC3E}">
        <p14:creationId xmlns:p14="http://schemas.microsoft.com/office/powerpoint/2010/main" val="1417613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How to </a:t>
            </a:r>
            <a:r>
              <a:rPr lang="en-US" sz="3600" dirty="0" smtClean="0"/>
              <a:t>Deal </a:t>
            </a:r>
            <a:r>
              <a:rPr lang="en-US" sz="3600" dirty="0"/>
              <a:t>with Conundrum </a:t>
            </a:r>
            <a:r>
              <a:rPr lang="en-US" sz="3600" dirty="0" smtClean="0"/>
              <a:t>(2)</a:t>
            </a:r>
            <a:endParaRPr lang="en-US" sz="3600" dirty="0"/>
          </a:p>
        </p:txBody>
      </p:sp>
      <p:sp>
        <p:nvSpPr>
          <p:cNvPr id="3" name="Content Placeholder 2"/>
          <p:cNvSpPr>
            <a:spLocks noGrp="1"/>
          </p:cNvSpPr>
          <p:nvPr>
            <p:ph sz="half" idx="1"/>
          </p:nvPr>
        </p:nvSpPr>
        <p:spPr>
          <a:xfrm>
            <a:off x="475488" y="1916112"/>
            <a:ext cx="11237136" cy="2308324"/>
          </a:xfrm>
        </p:spPr>
        <p:txBody>
          <a:bodyPr/>
          <a:lstStyle/>
          <a:p>
            <a:pPr>
              <a:lnSpc>
                <a:spcPct val="150000"/>
              </a:lnSpc>
              <a:spcBef>
                <a:spcPts val="0"/>
              </a:spcBef>
            </a:pPr>
            <a:r>
              <a:rPr lang="en-US" dirty="0"/>
              <a:t>Central Banks still remember inflation experience of 1970s </a:t>
            </a:r>
            <a:r>
              <a:rPr lang="en-US" dirty="0" smtClean="0"/>
              <a:t/>
            </a:r>
            <a:br>
              <a:rPr lang="en-US" dirty="0" smtClean="0"/>
            </a:br>
            <a:r>
              <a:rPr lang="en-US" dirty="0" smtClean="0"/>
              <a:t>and </a:t>
            </a:r>
            <a:r>
              <a:rPr lang="en-US" dirty="0"/>
              <a:t>1980s.</a:t>
            </a:r>
          </a:p>
          <a:p>
            <a:pPr>
              <a:lnSpc>
                <a:spcPct val="150000"/>
              </a:lnSpc>
              <a:spcBef>
                <a:spcPts val="0"/>
              </a:spcBef>
            </a:pPr>
            <a:r>
              <a:rPr lang="en-US" dirty="0"/>
              <a:t>Also reminded by BIS that </a:t>
            </a:r>
            <a:r>
              <a:rPr lang="en-US" dirty="0" smtClean="0"/>
              <a:t>abnormally low </a:t>
            </a:r>
            <a:r>
              <a:rPr lang="en-US" dirty="0"/>
              <a:t>interest rates led to increased debt levels </a:t>
            </a:r>
            <a:r>
              <a:rPr lang="en-US" dirty="0" smtClean="0"/>
              <a:t>greater leverage and </a:t>
            </a:r>
            <a:r>
              <a:rPr lang="en-US" dirty="0"/>
              <a:t>financial </a:t>
            </a:r>
            <a:r>
              <a:rPr lang="en-US" dirty="0" smtClean="0"/>
              <a:t>instability.</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17</a:t>
            </a:fld>
            <a:endParaRPr lang="en-US" dirty="0"/>
          </a:p>
        </p:txBody>
      </p:sp>
    </p:spTree>
    <p:extLst>
      <p:ext uri="{BB962C8B-B14F-4D97-AF65-F5344CB8AC3E}">
        <p14:creationId xmlns:p14="http://schemas.microsoft.com/office/powerpoint/2010/main" val="2246585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Implications of Uncertainty</a:t>
            </a:r>
          </a:p>
        </p:txBody>
      </p:sp>
      <p:sp>
        <p:nvSpPr>
          <p:cNvPr id="3" name="Content Placeholder 2"/>
          <p:cNvSpPr>
            <a:spLocks noGrp="1"/>
          </p:cNvSpPr>
          <p:nvPr>
            <p:ph sz="half" idx="1"/>
          </p:nvPr>
        </p:nvSpPr>
        <p:spPr>
          <a:xfrm>
            <a:off x="475488" y="1916112"/>
            <a:ext cx="11237136" cy="2308324"/>
          </a:xfrm>
        </p:spPr>
        <p:txBody>
          <a:bodyPr/>
          <a:lstStyle/>
          <a:p>
            <a:pPr>
              <a:lnSpc>
                <a:spcPct val="150000"/>
              </a:lnSpc>
              <a:spcBef>
                <a:spcPts val="0"/>
              </a:spcBef>
            </a:pPr>
            <a:r>
              <a:rPr lang="en-US" dirty="0"/>
              <a:t>Inflation targeting model subject to wider margin of slippage, but </a:t>
            </a:r>
            <a:r>
              <a:rPr lang="en-US" dirty="0" smtClean="0"/>
              <a:t/>
            </a:r>
            <a:br>
              <a:rPr lang="en-US" dirty="0" smtClean="0"/>
            </a:br>
            <a:r>
              <a:rPr lang="en-US" dirty="0" smtClean="0"/>
              <a:t>not </a:t>
            </a:r>
            <a:r>
              <a:rPr lang="en-US" dirty="0"/>
              <a:t>broken.</a:t>
            </a:r>
          </a:p>
          <a:p>
            <a:pPr>
              <a:lnSpc>
                <a:spcPct val="150000"/>
              </a:lnSpc>
              <a:spcBef>
                <a:spcPts val="0"/>
              </a:spcBef>
            </a:pPr>
            <a:r>
              <a:rPr lang="en-US" dirty="0"/>
              <a:t>Central banks uncertain but, fearing </a:t>
            </a:r>
            <a:r>
              <a:rPr lang="en-US" dirty="0" smtClean="0"/>
              <a:t>instability or future </a:t>
            </a:r>
            <a:r>
              <a:rPr lang="en-US" dirty="0"/>
              <a:t>inflation, will cautiously reduce accommodation</a:t>
            </a:r>
            <a:r>
              <a:rPr lang="en-US" dirty="0" smtClean="0"/>
              <a:t>.</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18</a:t>
            </a:fld>
            <a:endParaRPr lang="en-US" dirty="0"/>
          </a:p>
        </p:txBody>
      </p:sp>
    </p:spTree>
    <p:extLst>
      <p:ext uri="{BB962C8B-B14F-4D97-AF65-F5344CB8AC3E}">
        <p14:creationId xmlns:p14="http://schemas.microsoft.com/office/powerpoint/2010/main" val="3936727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Bonds</a:t>
            </a:r>
            <a:endParaRPr lang="en-US" dirty="0"/>
          </a:p>
        </p:txBody>
      </p:sp>
      <p:sp>
        <p:nvSpPr>
          <p:cNvPr id="3" name="Content Placeholder 2"/>
          <p:cNvSpPr>
            <a:spLocks noGrp="1"/>
          </p:cNvSpPr>
          <p:nvPr>
            <p:ph sz="half" idx="1"/>
          </p:nvPr>
        </p:nvSpPr>
        <p:spPr>
          <a:xfrm>
            <a:off x="475488" y="1916112"/>
            <a:ext cx="11237136" cy="3970318"/>
          </a:xfrm>
        </p:spPr>
        <p:txBody>
          <a:bodyPr/>
          <a:lstStyle/>
          <a:p>
            <a:pPr>
              <a:lnSpc>
                <a:spcPct val="150000"/>
              </a:lnSpc>
              <a:spcBef>
                <a:spcPts val="0"/>
              </a:spcBef>
            </a:pPr>
            <a:r>
              <a:rPr lang="en-US" dirty="0" smtClean="0"/>
              <a:t>Ultra low policy rates and expansion of Federal Reserve and ECB balance sheets (QE) have squeezed risk spreads and term premia.</a:t>
            </a:r>
          </a:p>
          <a:p>
            <a:pPr>
              <a:lnSpc>
                <a:spcPct val="150000"/>
              </a:lnSpc>
              <a:spcBef>
                <a:spcPts val="0"/>
              </a:spcBef>
            </a:pPr>
            <a:r>
              <a:rPr lang="en-US" dirty="0" smtClean="0"/>
              <a:t>Reduced risk spreads have led to corporate over leverage.</a:t>
            </a:r>
          </a:p>
          <a:p>
            <a:pPr>
              <a:lnSpc>
                <a:spcPct val="150000"/>
              </a:lnSpc>
              <a:spcBef>
                <a:spcPts val="0"/>
              </a:spcBef>
            </a:pPr>
            <a:r>
              <a:rPr lang="en-US" dirty="0" smtClean="0"/>
              <a:t>Increased default risk as central banks </a:t>
            </a:r>
            <a:r>
              <a:rPr lang="en-US" smtClean="0"/>
              <a:t>reduce accommodation.</a:t>
            </a:r>
            <a:endParaRPr lang="en-US" dirty="0" smtClean="0"/>
          </a:p>
          <a:p>
            <a:pPr>
              <a:lnSpc>
                <a:spcPct val="150000"/>
              </a:lnSpc>
              <a:spcBef>
                <a:spcPts val="0"/>
              </a:spcBef>
            </a:pPr>
            <a:r>
              <a:rPr lang="en-US" dirty="0" smtClean="0"/>
              <a:t>Reduced monetary accommodation implies shrinkage (or at least no further expansion) of central bank balance sheets.</a:t>
            </a:r>
          </a:p>
          <a:p>
            <a:pPr marL="0" indent="0">
              <a:lnSpc>
                <a:spcPct val="150000"/>
              </a:lnSpc>
              <a:spcBef>
                <a:spcPts val="0"/>
              </a:spcBef>
              <a:buNone/>
            </a:pP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19</a:t>
            </a:fld>
            <a:endParaRPr lang="en-US" dirty="0"/>
          </a:p>
        </p:txBody>
      </p:sp>
    </p:spTree>
    <p:extLst>
      <p:ext uri="{BB962C8B-B14F-4D97-AF65-F5344CB8AC3E}">
        <p14:creationId xmlns:p14="http://schemas.microsoft.com/office/powerpoint/2010/main" val="362755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Recent Economic Developments</a:t>
            </a:r>
          </a:p>
        </p:txBody>
      </p:sp>
      <p:sp>
        <p:nvSpPr>
          <p:cNvPr id="3" name="Content Placeholder 2"/>
          <p:cNvSpPr>
            <a:spLocks noGrp="1"/>
          </p:cNvSpPr>
          <p:nvPr>
            <p:ph sz="half" idx="1"/>
          </p:nvPr>
        </p:nvSpPr>
        <p:spPr>
          <a:xfrm>
            <a:off x="475488" y="1916112"/>
            <a:ext cx="11237136" cy="3416320"/>
          </a:xfrm>
        </p:spPr>
        <p:txBody>
          <a:bodyPr/>
          <a:lstStyle/>
          <a:p>
            <a:pPr>
              <a:lnSpc>
                <a:spcPct val="150000"/>
              </a:lnSpc>
              <a:spcBef>
                <a:spcPts val="0"/>
              </a:spcBef>
            </a:pPr>
            <a:r>
              <a:rPr lang="en-US" dirty="0"/>
              <a:t>The Global Economy has strengthened since last fall.</a:t>
            </a:r>
          </a:p>
          <a:p>
            <a:pPr>
              <a:lnSpc>
                <a:spcPct val="150000"/>
              </a:lnSpc>
              <a:spcBef>
                <a:spcPts val="0"/>
              </a:spcBef>
            </a:pPr>
            <a:r>
              <a:rPr lang="en-US" dirty="0"/>
              <a:t>Much of the considerable slack that </a:t>
            </a:r>
            <a:r>
              <a:rPr lang="en-US" dirty="0" smtClean="0"/>
              <a:t>existed </a:t>
            </a:r>
            <a:r>
              <a:rPr lang="en-US" dirty="0"/>
              <a:t>in advanced </a:t>
            </a:r>
            <a:r>
              <a:rPr lang="en-US" dirty="0" smtClean="0"/>
              <a:t>economies in early 2016 </a:t>
            </a:r>
            <a:r>
              <a:rPr lang="en-US" dirty="0"/>
              <a:t>has been absorbed. </a:t>
            </a:r>
          </a:p>
          <a:p>
            <a:pPr>
              <a:lnSpc>
                <a:spcPct val="150000"/>
              </a:lnSpc>
              <a:spcBef>
                <a:spcPts val="0"/>
              </a:spcBef>
            </a:pPr>
            <a:r>
              <a:rPr lang="en-US" dirty="0" smtClean="0"/>
              <a:t>China </a:t>
            </a:r>
            <a:r>
              <a:rPr lang="en-US" dirty="0"/>
              <a:t>continues to grow strongly</a:t>
            </a:r>
            <a:r>
              <a:rPr lang="en-US" dirty="0" smtClean="0"/>
              <a:t>.</a:t>
            </a:r>
          </a:p>
          <a:p>
            <a:pPr lvl="0">
              <a:lnSpc>
                <a:spcPct val="150000"/>
              </a:lnSpc>
              <a:spcBef>
                <a:spcPts val="0"/>
              </a:spcBef>
            </a:pPr>
            <a:r>
              <a:rPr lang="en-US" dirty="0">
                <a:solidFill>
                  <a:srgbClr val="000000"/>
                </a:solidFill>
              </a:rPr>
              <a:t>Emerging market economies have strengthened.</a:t>
            </a:r>
          </a:p>
          <a:p>
            <a:pPr>
              <a:lnSpc>
                <a:spcPct val="150000"/>
              </a:lnSpc>
              <a:spcBef>
                <a:spcPts val="0"/>
              </a:spcBef>
            </a:pPr>
            <a:r>
              <a:rPr lang="en-US" dirty="0" smtClean="0"/>
              <a:t>Global Growth now at notional speed limit of 3½%.</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2</a:t>
            </a:fld>
            <a:endParaRPr lang="en-US" dirty="0"/>
          </a:p>
        </p:txBody>
      </p:sp>
    </p:spTree>
    <p:extLst>
      <p:ext uri="{BB962C8B-B14F-4D97-AF65-F5344CB8AC3E}">
        <p14:creationId xmlns:p14="http://schemas.microsoft.com/office/powerpoint/2010/main" val="187438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Implications for Bond Rates</a:t>
            </a:r>
            <a:endParaRPr lang="en-US" dirty="0"/>
          </a:p>
        </p:txBody>
      </p:sp>
      <p:sp>
        <p:nvSpPr>
          <p:cNvPr id="3" name="Content Placeholder 2"/>
          <p:cNvSpPr>
            <a:spLocks noGrp="1"/>
          </p:cNvSpPr>
          <p:nvPr>
            <p:ph sz="half" idx="1"/>
          </p:nvPr>
        </p:nvSpPr>
        <p:spPr>
          <a:xfrm>
            <a:off x="475488" y="1916112"/>
            <a:ext cx="11237136" cy="3970318"/>
          </a:xfrm>
        </p:spPr>
        <p:txBody>
          <a:bodyPr/>
          <a:lstStyle/>
          <a:p>
            <a:pPr>
              <a:lnSpc>
                <a:spcPct val="150000"/>
              </a:lnSpc>
              <a:spcBef>
                <a:spcPts val="0"/>
              </a:spcBef>
            </a:pPr>
            <a:r>
              <a:rPr lang="en-US" dirty="0" smtClean="0"/>
              <a:t>The Federal Reserve has indicated that it will follow a slow, orderly shrinkage of its balance sheet.</a:t>
            </a:r>
          </a:p>
          <a:p>
            <a:pPr>
              <a:lnSpc>
                <a:spcPct val="150000"/>
              </a:lnSpc>
              <a:spcBef>
                <a:spcPts val="0"/>
              </a:spcBef>
            </a:pPr>
            <a:r>
              <a:rPr lang="en-US" dirty="0" smtClean="0"/>
              <a:t>This inevitably implies an increase in the term premium.</a:t>
            </a:r>
          </a:p>
          <a:p>
            <a:pPr>
              <a:lnSpc>
                <a:spcPct val="150000"/>
              </a:lnSpc>
              <a:spcBef>
                <a:spcPts val="0"/>
              </a:spcBef>
            </a:pPr>
            <a:r>
              <a:rPr lang="en-US" dirty="0" smtClean="0"/>
              <a:t>To maintain same total accommodation, this implies somewhat slower increase in the policy rate.</a:t>
            </a:r>
          </a:p>
          <a:p>
            <a:pPr>
              <a:lnSpc>
                <a:spcPct val="150000"/>
              </a:lnSpc>
              <a:spcBef>
                <a:spcPts val="0"/>
              </a:spcBef>
            </a:pPr>
            <a:r>
              <a:rPr lang="en-US" dirty="0" smtClean="0"/>
              <a:t>Mix (treasuries/MBS) also matters.</a:t>
            </a:r>
          </a:p>
          <a:p>
            <a:pPr>
              <a:lnSpc>
                <a:spcPct val="150000"/>
              </a:lnSpc>
              <a:spcBef>
                <a:spcPts val="0"/>
              </a:spcBef>
            </a:pPr>
            <a:r>
              <a:rPr lang="en-US" dirty="0" smtClean="0"/>
              <a:t>Yield on 10 year treasuries probably about 3% by end 2018.</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20</a:t>
            </a:fld>
            <a:endParaRPr lang="en-US" dirty="0"/>
          </a:p>
        </p:txBody>
      </p:sp>
    </p:spTree>
    <p:extLst>
      <p:ext uri="{BB962C8B-B14F-4D97-AF65-F5344CB8AC3E}">
        <p14:creationId xmlns:p14="http://schemas.microsoft.com/office/powerpoint/2010/main" val="195563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Implication for Policy Rates</a:t>
            </a:r>
            <a:endParaRPr lang="en-US" dirty="0"/>
          </a:p>
        </p:txBody>
      </p:sp>
      <p:sp>
        <p:nvSpPr>
          <p:cNvPr id="3" name="Content Placeholder 2"/>
          <p:cNvSpPr>
            <a:spLocks noGrp="1"/>
          </p:cNvSpPr>
          <p:nvPr>
            <p:ph sz="half" idx="1"/>
          </p:nvPr>
        </p:nvSpPr>
        <p:spPr>
          <a:xfrm>
            <a:off x="475488" y="1916112"/>
            <a:ext cx="11237136" cy="2308324"/>
          </a:xfrm>
        </p:spPr>
        <p:txBody>
          <a:bodyPr/>
          <a:lstStyle/>
          <a:p>
            <a:pPr>
              <a:lnSpc>
                <a:spcPct val="150000"/>
              </a:lnSpc>
              <a:spcBef>
                <a:spcPts val="0"/>
              </a:spcBef>
            </a:pPr>
            <a:r>
              <a:rPr lang="en-US" dirty="0" smtClean="0"/>
              <a:t>Federal Reserve most likely to raise policy rate to about 2% by end 2018.</a:t>
            </a:r>
          </a:p>
          <a:p>
            <a:pPr>
              <a:lnSpc>
                <a:spcPct val="150000"/>
              </a:lnSpc>
              <a:spcBef>
                <a:spcPts val="0"/>
              </a:spcBef>
            </a:pPr>
            <a:r>
              <a:rPr lang="en-US" dirty="0" smtClean="0"/>
              <a:t>Bank of Canada likely to raise policy rate to about 1¾% by end 2018.</a:t>
            </a:r>
          </a:p>
          <a:p>
            <a:pPr>
              <a:lnSpc>
                <a:spcPct val="150000"/>
              </a:lnSpc>
              <a:spcBef>
                <a:spcPts val="0"/>
              </a:spcBef>
            </a:pPr>
            <a:r>
              <a:rPr lang="en-US" dirty="0" smtClean="0"/>
              <a:t>ECB to begin to raise policy rate in late 2018 or 2019.</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21</a:t>
            </a:fld>
            <a:endParaRPr lang="en-US" dirty="0"/>
          </a:p>
        </p:txBody>
      </p:sp>
    </p:spTree>
    <p:extLst>
      <p:ext uri="{BB962C8B-B14F-4D97-AF65-F5344CB8AC3E}">
        <p14:creationId xmlns:p14="http://schemas.microsoft.com/office/powerpoint/2010/main" val="104233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Prudent Planning Parameters to </a:t>
            </a:r>
            <a:r>
              <a:rPr lang="en-US" sz="3600" dirty="0" smtClean="0"/>
              <a:t>End </a:t>
            </a:r>
            <a:r>
              <a:rPr lang="en-US" sz="3600" dirty="0"/>
              <a:t>2018</a:t>
            </a:r>
          </a:p>
        </p:txBody>
      </p:sp>
      <p:sp>
        <p:nvSpPr>
          <p:cNvPr id="3" name="Content Placeholder 2"/>
          <p:cNvSpPr>
            <a:spLocks noGrp="1"/>
          </p:cNvSpPr>
          <p:nvPr>
            <p:ph sz="half" idx="1"/>
          </p:nvPr>
        </p:nvSpPr>
        <p:spPr>
          <a:xfrm>
            <a:off x="475488" y="1447800"/>
            <a:ext cx="11237136" cy="4524315"/>
          </a:xfrm>
        </p:spPr>
        <p:txBody>
          <a:bodyPr/>
          <a:lstStyle/>
          <a:p>
            <a:pPr>
              <a:lnSpc>
                <a:spcPct val="150000"/>
              </a:lnSpc>
              <a:spcBef>
                <a:spcPts val="0"/>
              </a:spcBef>
            </a:pPr>
            <a:r>
              <a:rPr lang="en-US" dirty="0"/>
              <a:t>Less than one percentage point increase in </a:t>
            </a:r>
            <a:r>
              <a:rPr lang="en-US" dirty="0" smtClean="0"/>
              <a:t>interest </a:t>
            </a:r>
            <a:r>
              <a:rPr lang="en-US" dirty="0"/>
              <a:t>rates in Canada and U.S.</a:t>
            </a:r>
          </a:p>
          <a:p>
            <a:pPr>
              <a:lnSpc>
                <a:spcPct val="150000"/>
              </a:lnSpc>
              <a:spcBef>
                <a:spcPts val="0"/>
              </a:spcBef>
            </a:pPr>
            <a:r>
              <a:rPr lang="en-US" dirty="0"/>
              <a:t>WTI oil stays below $60 U.S./bbl.</a:t>
            </a:r>
          </a:p>
          <a:p>
            <a:pPr>
              <a:lnSpc>
                <a:spcPct val="150000"/>
              </a:lnSpc>
              <a:spcBef>
                <a:spcPts val="0"/>
              </a:spcBef>
            </a:pPr>
            <a:r>
              <a:rPr lang="en-US" dirty="0"/>
              <a:t>Canadian dollar around 80¢ U.S.</a:t>
            </a:r>
          </a:p>
          <a:p>
            <a:pPr>
              <a:lnSpc>
                <a:spcPct val="150000"/>
              </a:lnSpc>
              <a:spcBef>
                <a:spcPts val="0"/>
              </a:spcBef>
            </a:pPr>
            <a:r>
              <a:rPr lang="en-US" dirty="0" smtClean="0"/>
              <a:t>Ongoing NAFTA uncertainty.</a:t>
            </a:r>
          </a:p>
          <a:p>
            <a:pPr>
              <a:lnSpc>
                <a:spcPct val="150000"/>
              </a:lnSpc>
              <a:spcBef>
                <a:spcPts val="0"/>
              </a:spcBef>
            </a:pPr>
            <a:r>
              <a:rPr lang="en-US" dirty="0" smtClean="0"/>
              <a:t>Minor stimulative boost from U.S. fiscal/tax policy.</a:t>
            </a:r>
            <a:endParaRPr lang="en-US" dirty="0"/>
          </a:p>
          <a:p>
            <a:pPr>
              <a:lnSpc>
                <a:spcPct val="150000"/>
              </a:lnSpc>
              <a:spcBef>
                <a:spcPts val="0"/>
              </a:spcBef>
            </a:pPr>
            <a:r>
              <a:rPr lang="en-US" dirty="0"/>
              <a:t>Chinese policy remains stimulative</a:t>
            </a:r>
            <a:r>
              <a:rPr lang="en-US" dirty="0" smtClean="0"/>
              <a:t>.</a:t>
            </a:r>
          </a:p>
          <a:p>
            <a:pPr>
              <a:lnSpc>
                <a:spcPct val="150000"/>
              </a:lnSpc>
              <a:spcBef>
                <a:spcPts val="0"/>
              </a:spcBef>
            </a:pPr>
            <a:r>
              <a:rPr lang="en-US" dirty="0" smtClean="0"/>
              <a:t>Canadian growth slows to 2.1% in 2018, and 1.6% in 2019.</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22</a:t>
            </a:fld>
            <a:endParaRPr lang="en-US" dirty="0"/>
          </a:p>
        </p:txBody>
      </p:sp>
    </p:spTree>
    <p:extLst>
      <p:ext uri="{BB962C8B-B14F-4D97-AF65-F5344CB8AC3E}">
        <p14:creationId xmlns:p14="http://schemas.microsoft.com/office/powerpoint/2010/main" val="1689378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pPr/>
              <a:t>23</a:t>
            </a:fld>
            <a:endParaRPr lang="en-US" dirty="0"/>
          </a:p>
        </p:txBody>
      </p:sp>
      <p:sp>
        <p:nvSpPr>
          <p:cNvPr id="3" name="Text Placeholder 2"/>
          <p:cNvSpPr>
            <a:spLocks noGrp="1"/>
          </p:cNvSpPr>
          <p:nvPr>
            <p:ph type="body" sz="quarter" idx="19"/>
          </p:nvPr>
        </p:nvSpPr>
        <p:spPr>
          <a:xfrm>
            <a:off x="2286000" y="1600200"/>
            <a:ext cx="8380412" cy="2959785"/>
          </a:xfrm>
        </p:spPr>
        <p:txBody>
          <a:bodyPr/>
          <a:lstStyle/>
          <a:p>
            <a:pPr marL="0" indent="0" algn="ctr">
              <a:buNone/>
            </a:pPr>
            <a:r>
              <a:rPr lang="en-US" sz="3200" dirty="0"/>
              <a:t>Remarks by David A. Dodge</a:t>
            </a:r>
          </a:p>
          <a:p>
            <a:pPr marL="0" indent="0" algn="ctr">
              <a:buNone/>
            </a:pPr>
            <a:r>
              <a:rPr lang="en-US" sz="3200" dirty="0" smtClean="0"/>
              <a:t>C.B.I.A Conference</a:t>
            </a:r>
            <a:endParaRPr lang="en-US" sz="3200" dirty="0"/>
          </a:p>
          <a:p>
            <a:pPr marL="0" indent="0" algn="ctr">
              <a:buNone/>
            </a:pPr>
            <a:r>
              <a:rPr lang="en-US" sz="3200" dirty="0" smtClean="0"/>
              <a:t>Wednesday, 8 November, </a:t>
            </a:r>
            <a:r>
              <a:rPr lang="en-US" sz="3200" dirty="0"/>
              <a:t>2017</a:t>
            </a:r>
          </a:p>
          <a:p>
            <a:pPr marL="0" indent="0" algn="ctr">
              <a:buNone/>
            </a:pPr>
            <a:r>
              <a:rPr lang="en-US" sz="3200" dirty="0" smtClean="0"/>
              <a:t>Toronto, Ontario</a:t>
            </a:r>
            <a:br>
              <a:rPr lang="en-US" sz="3200" dirty="0" smtClean="0"/>
            </a:br>
            <a:endParaRPr lang="en-US" sz="1400" dirty="0" smtClean="0"/>
          </a:p>
          <a:p>
            <a:pPr marL="0" indent="0">
              <a:buNone/>
            </a:pPr>
            <a:r>
              <a:rPr lang="en-US" sz="2800" i="1" u="sng" dirty="0">
                <a:solidFill>
                  <a:srgbClr val="2DAF88"/>
                </a:solidFill>
              </a:rPr>
              <a:t>http://www.bennettjones.com/DodgeDavid</a:t>
            </a:r>
            <a:r>
              <a:rPr lang="en-US" sz="2800" i="1" u="sng" dirty="0" smtClean="0">
                <a:solidFill>
                  <a:srgbClr val="2DAF88"/>
                </a:solidFill>
              </a:rPr>
              <a:t>/</a:t>
            </a:r>
            <a:endParaRPr lang="en-US" sz="2800" i="1" u="sng" dirty="0">
              <a:solidFill>
                <a:srgbClr val="2DAF88"/>
              </a:solidFill>
            </a:endParaRPr>
          </a:p>
        </p:txBody>
      </p:sp>
    </p:spTree>
    <p:extLst>
      <p:ext uri="{BB962C8B-B14F-4D97-AF65-F5344CB8AC3E}">
        <p14:creationId xmlns:p14="http://schemas.microsoft.com/office/powerpoint/2010/main" val="247755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Recent Policy Developments</a:t>
            </a:r>
          </a:p>
        </p:txBody>
      </p:sp>
      <p:sp>
        <p:nvSpPr>
          <p:cNvPr id="3" name="Content Placeholder 2"/>
          <p:cNvSpPr>
            <a:spLocks noGrp="1"/>
          </p:cNvSpPr>
          <p:nvPr>
            <p:ph sz="half" idx="1"/>
          </p:nvPr>
        </p:nvSpPr>
        <p:spPr>
          <a:xfrm>
            <a:off x="475488" y="1600200"/>
            <a:ext cx="11237136" cy="4524315"/>
          </a:xfrm>
        </p:spPr>
        <p:txBody>
          <a:bodyPr/>
          <a:lstStyle/>
          <a:p>
            <a:pPr>
              <a:lnSpc>
                <a:spcPct val="150000"/>
              </a:lnSpc>
              <a:spcBef>
                <a:spcPts val="0"/>
              </a:spcBef>
            </a:pPr>
            <a:r>
              <a:rPr lang="en-US" dirty="0"/>
              <a:t>Central Banks are beginning to raise </a:t>
            </a:r>
            <a:r>
              <a:rPr lang="en-US" dirty="0" smtClean="0"/>
              <a:t>policy rates slowly but </a:t>
            </a:r>
            <a:r>
              <a:rPr lang="en-US" dirty="0"/>
              <a:t>monetary conditions are set to remain </a:t>
            </a:r>
            <a:r>
              <a:rPr lang="en-US" dirty="0" smtClean="0"/>
              <a:t>accommodative over most of the next two years.</a:t>
            </a:r>
            <a:endParaRPr lang="en-US" dirty="0"/>
          </a:p>
          <a:p>
            <a:pPr>
              <a:lnSpc>
                <a:spcPct val="150000"/>
              </a:lnSpc>
              <a:spcBef>
                <a:spcPts val="0"/>
              </a:spcBef>
            </a:pPr>
            <a:r>
              <a:rPr lang="en-US" dirty="0"/>
              <a:t>Financial Regulation </a:t>
            </a:r>
            <a:r>
              <a:rPr lang="en-US" dirty="0" smtClean="0"/>
              <a:t>likely less </a:t>
            </a:r>
            <a:r>
              <a:rPr lang="en-US" dirty="0"/>
              <a:t>restrictive </a:t>
            </a:r>
            <a:r>
              <a:rPr lang="en-US" dirty="0" smtClean="0"/>
              <a:t>in </a:t>
            </a:r>
            <a:r>
              <a:rPr lang="en-US" dirty="0"/>
              <a:t>U.S.</a:t>
            </a:r>
          </a:p>
          <a:p>
            <a:pPr>
              <a:lnSpc>
                <a:spcPct val="150000"/>
              </a:lnSpc>
              <a:spcBef>
                <a:spcPts val="0"/>
              </a:spcBef>
            </a:pPr>
            <a:r>
              <a:rPr lang="en-US" dirty="0"/>
              <a:t>Now expect </a:t>
            </a:r>
            <a:r>
              <a:rPr lang="en-US" dirty="0" smtClean="0"/>
              <a:t>only modest </a:t>
            </a:r>
            <a:r>
              <a:rPr lang="en-US" dirty="0"/>
              <a:t>U.S. fiscal stimulation to </a:t>
            </a:r>
            <a:r>
              <a:rPr lang="en-US" dirty="0" smtClean="0"/>
              <a:t>growth, but European fiscal policies less “austere” and mildly stimulative.</a:t>
            </a:r>
            <a:endParaRPr lang="en-US" dirty="0"/>
          </a:p>
          <a:p>
            <a:pPr>
              <a:lnSpc>
                <a:spcPct val="150000"/>
              </a:lnSpc>
              <a:spcBef>
                <a:spcPts val="0"/>
              </a:spcBef>
            </a:pPr>
            <a:r>
              <a:rPr lang="en-US" dirty="0" smtClean="0"/>
              <a:t>Chinese fiscal and monetary policy remains expansionary.</a:t>
            </a:r>
          </a:p>
          <a:p>
            <a:pPr>
              <a:lnSpc>
                <a:spcPct val="150000"/>
              </a:lnSpc>
              <a:spcBef>
                <a:spcPts val="0"/>
              </a:spcBef>
            </a:pPr>
            <a:r>
              <a:rPr lang="en-US" dirty="0" smtClean="0"/>
              <a:t>U.S. trade policy unsettling.</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3</a:t>
            </a:fld>
            <a:endParaRPr lang="en-US" dirty="0"/>
          </a:p>
        </p:txBody>
      </p:sp>
    </p:spTree>
    <p:extLst>
      <p:ext uri="{BB962C8B-B14F-4D97-AF65-F5344CB8AC3E}">
        <p14:creationId xmlns:p14="http://schemas.microsoft.com/office/powerpoint/2010/main" val="322724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64073"/>
            <a:ext cx="10757333" cy="590931"/>
          </a:xfrm>
        </p:spPr>
        <p:txBody>
          <a:bodyPr/>
          <a:lstStyle/>
          <a:p>
            <a:r>
              <a:rPr lang="en-US" sz="3600" dirty="0"/>
              <a:t>Outlook</a:t>
            </a:r>
          </a:p>
        </p:txBody>
      </p:sp>
      <p:sp>
        <p:nvSpPr>
          <p:cNvPr id="4" name="Slide Number Placeholder 3"/>
          <p:cNvSpPr>
            <a:spLocks noGrp="1"/>
          </p:cNvSpPr>
          <p:nvPr>
            <p:ph type="sldNum" sz="quarter" idx="18"/>
          </p:nvPr>
        </p:nvSpPr>
        <p:spPr/>
        <p:txBody>
          <a:bodyPr/>
          <a:lstStyle/>
          <a:p>
            <a:fld id="{8E22A6E6-357A-204A-8141-87424A8157F6}" type="slidenum">
              <a:rPr lang="en-US" smtClean="0"/>
              <a:pPr/>
              <a:t>4</a:t>
            </a:fld>
            <a:endParaRPr lang="en-US" dirty="0"/>
          </a:p>
        </p:txBody>
      </p:sp>
      <p:sp>
        <p:nvSpPr>
          <p:cNvPr id="5" name="Content Placeholder 4"/>
          <p:cNvSpPr>
            <a:spLocks noGrp="1"/>
          </p:cNvSpPr>
          <p:nvPr>
            <p:ph sz="half" idx="1"/>
          </p:nvPr>
        </p:nvSpPr>
        <p:spPr>
          <a:xfrm>
            <a:off x="464886" y="1412036"/>
            <a:ext cx="11237136" cy="424732"/>
          </a:xfrm>
        </p:spPr>
        <p:txBody>
          <a:bodyPr/>
          <a:lstStyle/>
          <a:p>
            <a:pPr marL="0" indent="0">
              <a:buNone/>
            </a:pPr>
            <a:r>
              <a:rPr lang="en-US" dirty="0"/>
              <a:t>Short-term Prospects for Output Growth </a:t>
            </a:r>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31324800"/>
              </p:ext>
            </p:extLst>
          </p:nvPr>
        </p:nvGraphicFramePr>
        <p:xfrm>
          <a:off x="990600" y="2127040"/>
          <a:ext cx="9906000" cy="3364604"/>
        </p:xfrm>
        <a:graphic>
          <a:graphicData uri="http://schemas.openxmlformats.org/drawingml/2006/table">
            <a:tbl>
              <a:tblPr firstRow="1" bandRow="1">
                <a:tableStyleId>{5940675A-B579-460E-94D1-54222C63F5DA}</a:tableStyleId>
              </a:tblPr>
              <a:tblGrid>
                <a:gridCol w="3276600">
                  <a:extLst>
                    <a:ext uri="{9D8B030D-6E8A-4147-A177-3AD203B41FA5}">
                      <a16:colId xmlns="" xmlns:a16="http://schemas.microsoft.com/office/drawing/2014/main" val="2478477889"/>
                    </a:ext>
                  </a:extLst>
                </a:gridCol>
                <a:gridCol w="1584678">
                  <a:extLst>
                    <a:ext uri="{9D8B030D-6E8A-4147-A177-3AD203B41FA5}">
                      <a16:colId xmlns="" xmlns:a16="http://schemas.microsoft.com/office/drawing/2014/main" val="352120902"/>
                    </a:ext>
                  </a:extLst>
                </a:gridCol>
                <a:gridCol w="1742722">
                  <a:extLst>
                    <a:ext uri="{9D8B030D-6E8A-4147-A177-3AD203B41FA5}">
                      <a16:colId xmlns="" xmlns:a16="http://schemas.microsoft.com/office/drawing/2014/main" val="2837550710"/>
                    </a:ext>
                  </a:extLst>
                </a:gridCol>
                <a:gridCol w="1651000">
                  <a:extLst>
                    <a:ext uri="{9D8B030D-6E8A-4147-A177-3AD203B41FA5}">
                      <a16:colId xmlns="" xmlns:a16="http://schemas.microsoft.com/office/drawing/2014/main" val="3455678778"/>
                    </a:ext>
                  </a:extLst>
                </a:gridCol>
                <a:gridCol w="1651000">
                  <a:extLst>
                    <a:ext uri="{9D8B030D-6E8A-4147-A177-3AD203B41FA5}">
                      <a16:colId xmlns="" xmlns:a16="http://schemas.microsoft.com/office/drawing/2014/main" val="3328589823"/>
                    </a:ext>
                  </a:extLst>
                </a:gridCol>
              </a:tblGrid>
              <a:tr h="397884">
                <a:tc>
                  <a:txBody>
                    <a:bodyPr/>
                    <a:lstStyle/>
                    <a:p>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Share (%)</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2017</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2018</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Verdana" panose="020B0604030504040204" pitchFamily="34" charset="0"/>
                          <a:ea typeface="Verdana" panose="020B0604030504040204" pitchFamily="34" charset="0"/>
                          <a:cs typeface="Verdana" panose="020B0604030504040204" pitchFamily="34" charset="0"/>
                        </a:rPr>
                        <a:t>2019</a:t>
                      </a: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629830716"/>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Canada</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1.5</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3.1 (2.4)</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2.1</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1.6</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130592199"/>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United States</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16.4</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2.2 (2.3)</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2.3</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2.0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285131776"/>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Euro area</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12.3</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2.1 (1.5)</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1.8</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1.5</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7382054"/>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Japan</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4.6</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1.5 (0.6)</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0.8</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0.7</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047357491"/>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Advanced economies</a:t>
                      </a:r>
                      <a:r>
                        <a:rPr lang="en-US" sz="1200" b="1" baseline="30000" dirty="0" smtClean="0">
                          <a:solidFill>
                            <a:srgbClr val="2DAF88"/>
                          </a:solidFill>
                          <a:latin typeface="Verdana" panose="020B0604030504040204" pitchFamily="34" charset="0"/>
                          <a:ea typeface="Verdana" panose="020B0604030504040204" pitchFamily="34" charset="0"/>
                          <a:cs typeface="Verdana" panose="020B0604030504040204" pitchFamily="34" charset="0"/>
                        </a:rPr>
                        <a:t>1</a:t>
                      </a:r>
                      <a:endParaRPr lang="en-US" sz="1200" b="1" baseline="30000"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34.8</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2.1 (1.8)</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1.9</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1.6</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75637753"/>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China</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17</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6.7 (5.7)</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6.5</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6.3</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3473444"/>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Rest of World</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48.2</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3.3 (3.2)</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3.6</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3.6</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43426858"/>
                  </a:ext>
                </a:extLst>
              </a:tr>
              <a:tr h="370840">
                <a:tc>
                  <a:txBody>
                    <a:bodyPr/>
                    <a:lstStyle/>
                    <a:p>
                      <a:r>
                        <a:rPr lang="en-US"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World</a:t>
                      </a:r>
                      <a:endParaRPr lang="en-US" sz="1600" b="1" dirty="0">
                        <a:solidFill>
                          <a:srgbClr val="2DAF88"/>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100</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3.5 (3.1)</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3.5</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3.4</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59297707"/>
                  </a:ext>
                </a:extLst>
              </a:tr>
            </a:tbl>
          </a:graphicData>
        </a:graphic>
      </p:graphicFrame>
      <p:sp>
        <p:nvSpPr>
          <p:cNvPr id="8" name="Content Placeholder 4"/>
          <p:cNvSpPr txBox="1">
            <a:spLocks/>
          </p:cNvSpPr>
          <p:nvPr/>
        </p:nvSpPr>
        <p:spPr>
          <a:xfrm>
            <a:off x="990600" y="5638800"/>
            <a:ext cx="11237136" cy="2862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SzPct val="80000"/>
              <a:buFontTx/>
              <a:buBlip>
                <a:blip r:embed="rId2"/>
              </a:buBlip>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AutoNum type="arabicPlain"/>
            </a:pPr>
            <a:r>
              <a:rPr lang="en-US" sz="1400" dirty="0" smtClean="0"/>
              <a:t>Weighted </a:t>
            </a:r>
            <a:r>
              <a:rPr lang="en-US" sz="1400" dirty="0"/>
              <a:t>average of Canada, United States, Euro area and Japan</a:t>
            </a:r>
            <a:r>
              <a:rPr lang="en-US" sz="1400" dirty="0" smtClean="0"/>
              <a:t>. Figures in brackets from Fall 2016 Outlook.</a:t>
            </a:r>
          </a:p>
        </p:txBody>
      </p:sp>
    </p:spTree>
    <p:extLst>
      <p:ext uri="{BB962C8B-B14F-4D97-AF65-F5344CB8AC3E}">
        <p14:creationId xmlns:p14="http://schemas.microsoft.com/office/powerpoint/2010/main" val="43548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Key Financial Market Uncertainties</a:t>
            </a:r>
            <a:endParaRPr lang="en-US" dirty="0"/>
          </a:p>
        </p:txBody>
      </p:sp>
      <p:sp>
        <p:nvSpPr>
          <p:cNvPr id="3" name="Content Placeholder 2"/>
          <p:cNvSpPr>
            <a:spLocks noGrp="1"/>
          </p:cNvSpPr>
          <p:nvPr>
            <p:ph sz="half" idx="1"/>
          </p:nvPr>
        </p:nvSpPr>
        <p:spPr>
          <a:xfrm>
            <a:off x="475488" y="1916112"/>
            <a:ext cx="11237136" cy="2214965"/>
          </a:xfrm>
        </p:spPr>
        <p:txBody>
          <a:bodyPr/>
          <a:lstStyle/>
          <a:p>
            <a:pPr>
              <a:lnSpc>
                <a:spcPct val="150000"/>
              </a:lnSpc>
              <a:spcBef>
                <a:spcPts val="0"/>
              </a:spcBef>
            </a:pPr>
            <a:r>
              <a:rPr lang="en-US" dirty="0" smtClean="0"/>
              <a:t>What is the current real “natural rate” of interest?</a:t>
            </a:r>
          </a:p>
          <a:p>
            <a:pPr>
              <a:lnSpc>
                <a:spcPct val="150000"/>
              </a:lnSpc>
              <a:spcBef>
                <a:spcPts val="0"/>
              </a:spcBef>
            </a:pPr>
            <a:r>
              <a:rPr lang="en-US" dirty="0" smtClean="0"/>
              <a:t>What is the current “neutral policy rate” for central banks?</a:t>
            </a:r>
          </a:p>
          <a:p>
            <a:pPr>
              <a:lnSpc>
                <a:spcPct val="150000"/>
              </a:lnSpc>
              <a:spcBef>
                <a:spcPts val="0"/>
              </a:spcBef>
            </a:pPr>
            <a:r>
              <a:rPr lang="en-US" dirty="0" smtClean="0"/>
              <a:t>What do central banks mean by “policies will be data dependent”?</a:t>
            </a:r>
          </a:p>
          <a:p>
            <a:pPr marL="0" indent="0">
              <a:buNone/>
            </a:pP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5</a:t>
            </a:fld>
            <a:endParaRPr lang="en-US" dirty="0"/>
          </a:p>
        </p:txBody>
      </p:sp>
    </p:spTree>
    <p:extLst>
      <p:ext uri="{BB962C8B-B14F-4D97-AF65-F5344CB8AC3E}">
        <p14:creationId xmlns:p14="http://schemas.microsoft.com/office/powerpoint/2010/main" val="341445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“Natural Rate” of Interest</a:t>
            </a:r>
            <a:endParaRPr lang="en-US" dirty="0"/>
          </a:p>
        </p:txBody>
      </p:sp>
      <p:sp>
        <p:nvSpPr>
          <p:cNvPr id="3" name="Content Placeholder 2"/>
          <p:cNvSpPr>
            <a:spLocks noGrp="1"/>
          </p:cNvSpPr>
          <p:nvPr>
            <p:ph sz="half" idx="1"/>
          </p:nvPr>
        </p:nvSpPr>
        <p:spPr>
          <a:xfrm>
            <a:off x="475488" y="1916112"/>
            <a:ext cx="11237136" cy="2862322"/>
          </a:xfrm>
        </p:spPr>
        <p:txBody>
          <a:bodyPr/>
          <a:lstStyle/>
          <a:p>
            <a:pPr>
              <a:lnSpc>
                <a:spcPct val="150000"/>
              </a:lnSpc>
              <a:spcBef>
                <a:spcPts val="0"/>
              </a:spcBef>
            </a:pPr>
            <a:r>
              <a:rPr lang="en-US" dirty="0" smtClean="0"/>
              <a:t>“Natural rate” equates real supply and demand for saving (S=I).</a:t>
            </a:r>
          </a:p>
          <a:p>
            <a:pPr>
              <a:lnSpc>
                <a:spcPct val="150000"/>
              </a:lnSpc>
              <a:spcBef>
                <a:spcPts val="0"/>
              </a:spcBef>
            </a:pPr>
            <a:r>
              <a:rPr lang="en-US" dirty="0" smtClean="0"/>
              <a:t>Over very long run estimated at 2%</a:t>
            </a:r>
            <a:r>
              <a:rPr lang="en-US" dirty="0">
                <a:solidFill>
                  <a:srgbClr val="000000"/>
                </a:solidFill>
              </a:rPr>
              <a:t> in real </a:t>
            </a:r>
            <a:r>
              <a:rPr lang="en-US" dirty="0" smtClean="0">
                <a:solidFill>
                  <a:srgbClr val="000000"/>
                </a:solidFill>
              </a:rPr>
              <a:t>terms</a:t>
            </a:r>
            <a:r>
              <a:rPr lang="en-US" dirty="0" smtClean="0"/>
              <a:t>.</a:t>
            </a:r>
          </a:p>
          <a:p>
            <a:pPr>
              <a:lnSpc>
                <a:spcPct val="150000"/>
              </a:lnSpc>
              <a:spcBef>
                <a:spcPts val="0"/>
              </a:spcBef>
            </a:pPr>
            <a:r>
              <a:rPr lang="en-US" dirty="0" smtClean="0"/>
              <a:t>But recently, natural rate has been falling for structural reasons.</a:t>
            </a:r>
          </a:p>
          <a:p>
            <a:pPr>
              <a:lnSpc>
                <a:spcPct val="150000"/>
              </a:lnSpc>
              <a:spcBef>
                <a:spcPts val="0"/>
              </a:spcBef>
            </a:pPr>
            <a:r>
              <a:rPr lang="en-US" dirty="0" smtClean="0"/>
              <a:t>Now estimated to be one percent or less.</a:t>
            </a:r>
          </a:p>
          <a:p>
            <a:pPr>
              <a:lnSpc>
                <a:spcPct val="150000"/>
              </a:lnSpc>
              <a:spcBef>
                <a:spcPts val="0"/>
              </a:spcBef>
            </a:pPr>
            <a:r>
              <a:rPr lang="en-US" dirty="0" smtClean="0"/>
              <a:t>Implications for long bonds and Central Bank balance sheets.</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6</a:t>
            </a:fld>
            <a:endParaRPr lang="en-US" dirty="0"/>
          </a:p>
        </p:txBody>
      </p:sp>
    </p:spTree>
    <p:extLst>
      <p:ext uri="{BB962C8B-B14F-4D97-AF65-F5344CB8AC3E}">
        <p14:creationId xmlns:p14="http://schemas.microsoft.com/office/powerpoint/2010/main" val="248928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7</a:t>
            </a:fld>
            <a:endParaRPr lang="en-US" dirty="0"/>
          </a:p>
        </p:txBody>
      </p:sp>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05000"/>
            <a:ext cx="5490445" cy="3696705"/>
          </a:xfrm>
          <a:prstGeom prst="rect">
            <a:avLst/>
          </a:prstGeom>
          <a:noFill/>
          <a:ln>
            <a:noFill/>
          </a:ln>
        </p:spPr>
      </p:pic>
    </p:spTree>
    <p:extLst>
      <p:ext uri="{BB962C8B-B14F-4D97-AF65-F5344CB8AC3E}">
        <p14:creationId xmlns:p14="http://schemas.microsoft.com/office/powerpoint/2010/main" val="212052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“Neutral” Policy </a:t>
            </a:r>
            <a:r>
              <a:rPr lang="en-US" dirty="0"/>
              <a:t>R</a:t>
            </a:r>
            <a:r>
              <a:rPr lang="en-US" dirty="0" smtClean="0"/>
              <a:t>ate for Central Banks (r*)</a:t>
            </a:r>
            <a:endParaRPr lang="en-US" dirty="0"/>
          </a:p>
        </p:txBody>
      </p:sp>
      <p:sp>
        <p:nvSpPr>
          <p:cNvPr id="3" name="Content Placeholder 2"/>
          <p:cNvSpPr>
            <a:spLocks noGrp="1"/>
          </p:cNvSpPr>
          <p:nvPr>
            <p:ph sz="half" idx="1"/>
          </p:nvPr>
        </p:nvSpPr>
        <p:spPr>
          <a:xfrm>
            <a:off x="475488" y="1295400"/>
            <a:ext cx="11237136" cy="5078313"/>
          </a:xfrm>
        </p:spPr>
        <p:txBody>
          <a:bodyPr/>
          <a:lstStyle/>
          <a:p>
            <a:pPr>
              <a:lnSpc>
                <a:spcPct val="150000"/>
              </a:lnSpc>
              <a:spcBef>
                <a:spcPts val="0"/>
              </a:spcBef>
            </a:pPr>
            <a:r>
              <a:rPr lang="en-US" dirty="0" smtClean="0"/>
              <a:t>While natural rate balances long term </a:t>
            </a:r>
            <a:r>
              <a:rPr lang="en-US" u="sng" dirty="0" smtClean="0"/>
              <a:t>real</a:t>
            </a:r>
            <a:r>
              <a:rPr lang="en-US" dirty="0" smtClean="0"/>
              <a:t> demand and supply of savings, in the short run central banks determine </a:t>
            </a:r>
            <a:r>
              <a:rPr lang="en-US" u="sng" dirty="0" smtClean="0"/>
              <a:t>nominal</a:t>
            </a:r>
            <a:r>
              <a:rPr lang="en-US" dirty="0" smtClean="0"/>
              <a:t> rates.</a:t>
            </a:r>
          </a:p>
          <a:p>
            <a:pPr>
              <a:lnSpc>
                <a:spcPct val="150000"/>
              </a:lnSpc>
              <a:spcBef>
                <a:spcPts val="0"/>
              </a:spcBef>
            </a:pPr>
            <a:r>
              <a:rPr lang="en-US" dirty="0" smtClean="0"/>
              <a:t>The “neutral rate” is that which monetary policy is estimated to be providing neither expansionary nor restrictive impact on growth in the real economy, when the economy is in balance and expected inflation is at target of 2%.</a:t>
            </a:r>
          </a:p>
          <a:p>
            <a:pPr>
              <a:lnSpc>
                <a:spcPct val="150000"/>
              </a:lnSpc>
              <a:spcBef>
                <a:spcPts val="0"/>
              </a:spcBef>
            </a:pPr>
            <a:r>
              <a:rPr lang="en-US" dirty="0" smtClean="0"/>
              <a:t>It depends on market structure and expectations.</a:t>
            </a:r>
          </a:p>
          <a:p>
            <a:pPr>
              <a:lnSpc>
                <a:spcPct val="150000"/>
              </a:lnSpc>
              <a:spcBef>
                <a:spcPts val="0"/>
              </a:spcBef>
            </a:pPr>
            <a:r>
              <a:rPr lang="en-US" dirty="0" smtClean="0"/>
              <a:t>It is unobservable but currently judged to be about 3% in the U.S. and Canada.</a:t>
            </a:r>
          </a:p>
        </p:txBody>
      </p:sp>
      <p:sp>
        <p:nvSpPr>
          <p:cNvPr id="4" name="Slide Number Placeholder 3"/>
          <p:cNvSpPr>
            <a:spLocks noGrp="1"/>
          </p:cNvSpPr>
          <p:nvPr>
            <p:ph type="sldNum" sz="quarter" idx="18"/>
          </p:nvPr>
        </p:nvSpPr>
        <p:spPr/>
        <p:txBody>
          <a:bodyPr/>
          <a:lstStyle/>
          <a:p>
            <a:fld id="{8E22A6E6-357A-204A-8141-87424A8157F6}" type="slidenum">
              <a:rPr lang="en-US" smtClean="0"/>
              <a:pPr/>
              <a:t>8</a:t>
            </a:fld>
            <a:endParaRPr lang="en-US" dirty="0"/>
          </a:p>
        </p:txBody>
      </p:sp>
    </p:spTree>
    <p:extLst>
      <p:ext uri="{BB962C8B-B14F-4D97-AF65-F5344CB8AC3E}">
        <p14:creationId xmlns:p14="http://schemas.microsoft.com/office/powerpoint/2010/main" val="30101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91773"/>
            <a:ext cx="10757333" cy="535531"/>
          </a:xfrm>
        </p:spPr>
        <p:txBody>
          <a:bodyPr/>
          <a:lstStyle/>
          <a:p>
            <a:r>
              <a:rPr lang="en-US" dirty="0" smtClean="0"/>
              <a:t>Monetary Policy in Principle</a:t>
            </a:r>
            <a:endParaRPr lang="en-US" dirty="0"/>
          </a:p>
        </p:txBody>
      </p:sp>
      <p:sp>
        <p:nvSpPr>
          <p:cNvPr id="3" name="Content Placeholder 2"/>
          <p:cNvSpPr>
            <a:spLocks noGrp="1"/>
          </p:cNvSpPr>
          <p:nvPr>
            <p:ph sz="half" idx="1"/>
          </p:nvPr>
        </p:nvSpPr>
        <p:spPr>
          <a:xfrm>
            <a:off x="475488" y="1600200"/>
            <a:ext cx="11237136" cy="6092950"/>
          </a:xfrm>
        </p:spPr>
        <p:txBody>
          <a:bodyPr/>
          <a:lstStyle/>
          <a:p>
            <a:pPr>
              <a:lnSpc>
                <a:spcPct val="150000"/>
              </a:lnSpc>
              <a:spcBef>
                <a:spcPts val="0"/>
              </a:spcBef>
            </a:pPr>
            <a:r>
              <a:rPr lang="en-US" dirty="0" smtClean="0"/>
              <a:t>Underlying policy objective is to keep aggregate supply and demand in balance with inflation centered on 2%.</a:t>
            </a:r>
          </a:p>
          <a:p>
            <a:pPr>
              <a:lnSpc>
                <a:spcPct val="150000"/>
              </a:lnSpc>
              <a:spcBef>
                <a:spcPts val="0"/>
              </a:spcBef>
            </a:pPr>
            <a:r>
              <a:rPr lang="en-US" dirty="0"/>
              <a:t>W</a:t>
            </a:r>
            <a:r>
              <a:rPr lang="en-US" dirty="0" smtClean="0"/>
              <a:t>hen aggregate excess demand is evident policy rate should be restrictive, above 3% more or less.</a:t>
            </a:r>
          </a:p>
          <a:p>
            <a:pPr>
              <a:lnSpc>
                <a:spcPct val="150000"/>
              </a:lnSpc>
              <a:spcBef>
                <a:spcPts val="0"/>
              </a:spcBef>
            </a:pPr>
            <a:r>
              <a:rPr lang="en-US" dirty="0" smtClean="0"/>
              <a:t>When excess supply is evident policy rate should be accommodative, below more or less 3%.</a:t>
            </a:r>
          </a:p>
          <a:p>
            <a:pPr lvl="0">
              <a:lnSpc>
                <a:spcPct val="150000"/>
              </a:lnSpc>
              <a:spcBef>
                <a:spcPts val="0"/>
              </a:spcBef>
            </a:pPr>
            <a:r>
              <a:rPr lang="en-US" dirty="0">
                <a:solidFill>
                  <a:srgbClr val="000000"/>
                </a:solidFill>
              </a:rPr>
              <a:t>Central banks use various inflation and employment indicators to judge current and future state of excess demand.</a:t>
            </a:r>
          </a:p>
          <a:p>
            <a:pPr>
              <a:lnSpc>
                <a:spcPct val="150000"/>
              </a:lnSpc>
              <a:spcBef>
                <a:spcPts val="0"/>
              </a:spcBef>
            </a:pPr>
            <a:endParaRPr lang="en-US" dirty="0" smtClean="0"/>
          </a:p>
          <a:p>
            <a:endParaRPr lang="en-US" dirty="0" smtClean="0"/>
          </a:p>
          <a:p>
            <a:pPr>
              <a:lnSpc>
                <a:spcPct val="150000"/>
              </a:lnSpc>
              <a:spcBef>
                <a:spcPts val="0"/>
              </a:spcBef>
              <a:buNone/>
            </a:pP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9</a:t>
            </a:fld>
            <a:endParaRPr lang="en-US" dirty="0"/>
          </a:p>
        </p:txBody>
      </p:sp>
    </p:spTree>
    <p:extLst>
      <p:ext uri="{BB962C8B-B14F-4D97-AF65-F5344CB8AC3E}">
        <p14:creationId xmlns:p14="http://schemas.microsoft.com/office/powerpoint/2010/main" val="3958840714"/>
      </p:ext>
    </p:extLst>
  </p:cSld>
  <p:clrMapOvr>
    <a:masterClrMapping/>
  </p:clrMapOvr>
</p:sld>
</file>

<file path=ppt/theme/theme1.xml><?xml version="1.0" encoding="utf-8"?>
<a:theme xmlns:a="http://schemas.openxmlformats.org/drawingml/2006/main" name="Custom Design">
  <a:themeElements>
    <a:clrScheme name="Bennett Jones 2017">
      <a:dk1>
        <a:srgbClr val="000000"/>
      </a:dk1>
      <a:lt1>
        <a:srgbClr val="FFFFFF"/>
      </a:lt1>
      <a:dk2>
        <a:srgbClr val="1D2529"/>
      </a:dk2>
      <a:lt2>
        <a:srgbClr val="EAEAEA"/>
      </a:lt2>
      <a:accent1>
        <a:srgbClr val="2DAF88"/>
      </a:accent1>
      <a:accent2>
        <a:srgbClr val="99BE3C"/>
      </a:accent2>
      <a:accent3>
        <a:srgbClr val="D17C2C"/>
      </a:accent3>
      <a:accent4>
        <a:srgbClr val="0076BB"/>
      </a:accent4>
      <a:accent5>
        <a:srgbClr val="D7DF23"/>
      </a:accent5>
      <a:accent6>
        <a:srgbClr val="00998D"/>
      </a:accent6>
      <a:hlink>
        <a:srgbClr val="00998D"/>
      </a:hlink>
      <a:folHlink>
        <a:srgbClr val="25414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 Template.PPTX [Read-Only]" id="{5B8BFD7A-ED62-46CB-9386-6DCAFD5263EF}" vid="{AB7DA129-354C-4669-89CD-1B2C7065C3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1164</Words>
  <Application>Microsoft Office PowerPoint</Application>
  <PresentationFormat>Widescreen</PresentationFormat>
  <Paragraphs>206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Verdana</vt:lpstr>
      <vt:lpstr>Custom Design</vt:lpstr>
      <vt:lpstr>Global Economic &amp; Financial Outlook:  Implications for the Bond Market  Wednesday, 8 November, 2017</vt:lpstr>
      <vt:lpstr>Recent Economic Developments</vt:lpstr>
      <vt:lpstr>Recent Policy Developments</vt:lpstr>
      <vt:lpstr>Outlook</vt:lpstr>
      <vt:lpstr>Key Financial Market Uncertainties</vt:lpstr>
      <vt:lpstr>“Natural Rate” of Interest</vt:lpstr>
      <vt:lpstr>PowerPoint Presentation</vt:lpstr>
      <vt:lpstr>“Neutral” Policy Rate for Central Banks (r*)</vt:lpstr>
      <vt:lpstr>Monetary Policy in Principle</vt:lpstr>
      <vt:lpstr>Policy Conundrum</vt:lpstr>
      <vt:lpstr>PowerPoint Presentation</vt:lpstr>
      <vt:lpstr>Year-Over-Year Growth in Wages and Prices (%)</vt:lpstr>
      <vt:lpstr>Possible Reasons for Conundrum (1)</vt:lpstr>
      <vt:lpstr>Possible Reasons for Conundrum (2)</vt:lpstr>
      <vt:lpstr>Implications of Structural Change</vt:lpstr>
      <vt:lpstr>How to Deal with Conundrum (1)</vt:lpstr>
      <vt:lpstr>How to Deal with Conundrum (2)</vt:lpstr>
      <vt:lpstr>Implications of Uncertainty</vt:lpstr>
      <vt:lpstr>Bonds</vt:lpstr>
      <vt:lpstr>Implications for Bond Rates</vt:lpstr>
      <vt:lpstr>Implication for Policy Rates</vt:lpstr>
      <vt:lpstr>Prudent Planning Parameters to End 2018</vt:lpstr>
      <vt:lpstr>PowerPoint Presentation</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